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Montserrat Medium"/>
      <p:regular r:id="rId21"/>
      <p:bold r:id="rId22"/>
      <p:italic r:id="rId23"/>
      <p:boldItalic r:id="rId24"/>
    </p:embeddedFont>
    <p:embeddedFont>
      <p:font typeface="Work Sans Black"/>
      <p:bold r:id="rId25"/>
      <p:boldItalic r:id="rId26"/>
    </p:embeddedFont>
    <p:embeddedFont>
      <p:font typeface="Work Sans"/>
      <p:regular r:id="rId27"/>
      <p:bold r:id="rId28"/>
      <p:italic r:id="rId29"/>
      <p:boldItalic r:id="rId30"/>
    </p:embeddedFont>
    <p:embeddedFont>
      <p:font typeface="Work Sans SemiBold"/>
      <p:regular r:id="rId31"/>
      <p:bold r:id="rId32"/>
      <p:italic r:id="rId33"/>
      <p:boldItalic r:id="rId34"/>
    </p:embeddedFont>
    <p:embeddedFont>
      <p:font typeface="Arial Black"/>
      <p:regular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5A155F-1924-4359-8F6B-0E7D04949893}">
  <a:tblStyle styleId="{F05A155F-1924-4359-8F6B-0E7D0494989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FFB"/>
          </a:solidFill>
        </a:fill>
      </a:tcStyle>
    </a:wholeTbl>
    <a:band1H>
      <a:tcTxStyle/>
      <a:tcStyle>
        <a:fill>
          <a:solidFill>
            <a:srgbClr val="E7FFF8"/>
          </a:solidFill>
        </a:fill>
      </a:tcStyle>
    </a:band1H>
    <a:band2H>
      <a:tcTxStyle/>
    </a:band2H>
    <a:band1V>
      <a:tcTxStyle/>
      <a:tcStyle>
        <a:fill>
          <a:solidFill>
            <a:srgbClr val="E7FFF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Black-boldItalic.fntdata"/><Relationship Id="rId25" Type="http://schemas.openxmlformats.org/officeDocument/2006/relationships/font" Target="fonts/WorkSansBlack-bold.fntdata"/><Relationship Id="rId28" Type="http://schemas.openxmlformats.org/officeDocument/2006/relationships/font" Target="fonts/WorkSans-bold.fntdata"/><Relationship Id="rId27" Type="http://schemas.openxmlformats.org/officeDocument/2006/relationships/font" Target="fonts/Work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SemiBold-regular.fntdata"/><Relationship Id="rId30" Type="http://schemas.openxmlformats.org/officeDocument/2006/relationships/font" Target="fonts/WorkSans-boldItalic.fntdata"/><Relationship Id="rId11" Type="http://schemas.openxmlformats.org/officeDocument/2006/relationships/slide" Target="slides/slide6.xml"/><Relationship Id="rId33" Type="http://schemas.openxmlformats.org/officeDocument/2006/relationships/font" Target="fonts/WorkSansSemiBold-italic.fntdata"/><Relationship Id="rId10" Type="http://schemas.openxmlformats.org/officeDocument/2006/relationships/slide" Target="slides/slide5.xml"/><Relationship Id="rId32" Type="http://schemas.openxmlformats.org/officeDocument/2006/relationships/font" Target="fonts/WorkSansSemiBold-bold.fntdata"/><Relationship Id="rId13" Type="http://schemas.openxmlformats.org/officeDocument/2006/relationships/slide" Target="slides/slide8.xml"/><Relationship Id="rId35" Type="http://schemas.openxmlformats.org/officeDocument/2006/relationships/font" Target="fonts/ArialBlack-regular.fntdata"/><Relationship Id="rId12" Type="http://schemas.openxmlformats.org/officeDocument/2006/relationships/slide" Target="slides/slide7.xml"/><Relationship Id="rId34" Type="http://schemas.openxmlformats.org/officeDocument/2006/relationships/font" Target="fonts/WorkSansSemiBold-bold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 name="Shape 8"/>
        <p:cNvGrpSpPr/>
        <p:nvPr/>
      </p:nvGrpSpPr>
      <p:grpSpPr>
        <a:xfrm>
          <a:off x="0" y="0"/>
          <a:ext cx="0" cy="0"/>
          <a:chOff x="0" y="0"/>
          <a:chExt cx="0" cy="0"/>
        </a:xfrm>
      </p:grpSpPr>
      <p:sp>
        <p:nvSpPr>
          <p:cNvPr id="9" name="Google Shape;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 name="Google Shape;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57ed24e7c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57ed24e7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 name="Google Shape;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 name="Google Shape;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2F4F5"/>
        </a:solidFill>
      </p:bgPr>
    </p:bg>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rgbClr val="F2F4F5"/>
        </a:solidFill>
      </p:bgPr>
    </p:bg>
    <p:spTree>
      <p:nvGrpSpPr>
        <p:cNvPr id="7" name="Shape 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seedlegals.com/fr/resources/convaincre-les-investisseurs-avec-votre-business-plan/" TargetMode="External"/><Relationship Id="rId4" Type="http://schemas.openxmlformats.org/officeDocument/2006/relationships/hyperlink" Target="https://www.conceptventures.vc/team-members/oliver-kicks" TargetMode="External"/><Relationship Id="rId5" Type="http://schemas.openxmlformats.org/officeDocument/2006/relationships/hyperlink" Target="https://www.conceptventures.vc/" TargetMode="External"/><Relationship Id="rId6" Type="http://schemas.openxmlformats.org/officeDocument/2006/relationships/image" Target="../media/image4.jp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eedlegals.com/fr/resources/convaincre-les-investisseurs-avec-votre-business-plan/?utm_source=Paid-Social&amp;utm_medium=LinkedIn-Ads&amp;utm_campaign=Pitch-Dec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19.png"/><Relationship Id="rId6" Type="http://schemas.openxmlformats.org/officeDocument/2006/relationships/image" Target="../media/image18.jpg"/><Relationship Id="rId7"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seedlegals.com/resources/author/anthony/" TargetMode="External"/><Relationship Id="rId4" Type="http://schemas.openxmlformats.org/officeDocument/2006/relationships/hyperlink" Target="https://seedlegals.com/?utm_source=Paid-Social&amp;utm_medium=LinkedIn-Ads&amp;utm_campaign=Pitch-Deck" TargetMode="External"/><Relationship Id="rId5" Type="http://schemas.openxmlformats.org/officeDocument/2006/relationships/image" Target="../media/image13.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yourcompanywebsit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seedlegals.com/fr/resources/le-guide-pour-reussir-une-levee-de-fonds/?utm_source=Paid-Social&amp;utm_medium=LinkedIn-Ads&amp;utm_campaign=Pitch-Deck" TargetMode="External"/><Relationship Id="rId4" Type="http://schemas.openxmlformats.org/officeDocument/2006/relationships/hyperlink" Target="https://seedlegals.com/fr/resources/le-pitch-parfait-pour-vos-investisseurs/?utm_source=Paid-Social&amp;utm_medium=LinkedIn-Ads&amp;utm_campaign=Pitch-Deck" TargetMode="External"/><Relationship Id="rId9" Type="http://schemas.openxmlformats.org/officeDocument/2006/relationships/hyperlink" Target="https://seedlegals.com/fr/discutez-avec-nos-experts/?utm_source=Paid-Social&amp;utm_medium=LinkedIn-Ads&amp;utm_campaign=Pitch-Deck" TargetMode="External"/><Relationship Id="rId5" Type="http://schemas.openxmlformats.org/officeDocument/2006/relationships/hyperlink" Target="https://seedlegals.com/fr/resources/bsa-air-guides-startups/?utm_source=Paid-Social&amp;utm_medium=LinkedIn-Ads&amp;utm_campaign=Pitch-Deck" TargetMode="External"/><Relationship Id="rId6" Type="http://schemas.openxmlformats.org/officeDocument/2006/relationships/hyperlink" Target="https://seedlegals.com/fr/resources/bsa-air-conseils/?utm_source=Paid-Social&amp;utm_medium=LinkedIn-Ads&amp;utm_campaign=Pitch-Deck" TargetMode="External"/><Relationship Id="rId7" Type="http://schemas.openxmlformats.org/officeDocument/2006/relationships/hyperlink" Target="https://seedlegals.com/fr/resources/bsa-air-ou-levee-de-fonds-classique-quelle-strategie-adopter/?utm_source=Paid-Social&amp;utm_medium=LinkedIn-Ads&amp;utm_campaign=Pitch-Deck" TargetMode="External"/><Relationship Id="rId8" Type="http://schemas.openxmlformats.org/officeDocument/2006/relationships/hyperlink" Target="https://seedlegals.com/fr/financement-startup/pitch/?utm_source=Paid-Social&amp;utm_medium=LinkedIn-Ads&amp;utm_campaign=Pitch-De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www.conceptventures.vc/"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seedlegals.com/resources/author/anthony/" TargetMode="External"/><Relationship Id="rId5" Type="http://schemas.openxmlformats.org/officeDocument/2006/relationships/hyperlink" Target="https://seedlegals.com/?utm_source=Paid-Social&amp;utm_medium=LinkedIn-Ads&amp;utm_campaign=Pitch-Deck" TargetMode="External"/><Relationship Id="rId6" Type="http://schemas.openxmlformats.org/officeDocument/2006/relationships/image" Target="../media/image13.pn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seedlegals.com/resources/author/vasu-sarin/" TargetMode="External"/><Relationship Id="rId4" Type="http://schemas.openxmlformats.org/officeDocument/2006/relationships/hyperlink" Target="https://seedlegals.com/?utm_source=Paid-Social&amp;utm_medium=LinkedIn-Ads&amp;utm_campaign=Pitch-Deck" TargetMode="External"/><Relationship Id="rId5" Type="http://schemas.openxmlformats.org/officeDocument/2006/relationships/image" Target="../media/image5.jp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10" Type="http://schemas.openxmlformats.org/officeDocument/2006/relationships/image" Target="../media/image4.jpg"/><Relationship Id="rId9"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hyperlink" Target="https://www.conceptventures.vc/team-members/oliver-kicks" TargetMode="External"/><Relationship Id="rId8" Type="http://schemas.openxmlformats.org/officeDocument/2006/relationships/hyperlink" Target="https://www.conceptventures.v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hyperlink" Target="https://www.conceptventures.vc/team-members/oliver-kicks" TargetMode="External"/><Relationship Id="rId7" Type="http://schemas.openxmlformats.org/officeDocument/2006/relationships/hyperlink" Target="https://www.conceptventures.vc/" TargetMode="External"/><Relationship Id="rId8"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646"/>
        </a:solidFill>
      </p:bgPr>
    </p:bg>
    <p:spTree>
      <p:nvGrpSpPr>
        <p:cNvPr id="11" name="Shape 11"/>
        <p:cNvGrpSpPr/>
        <p:nvPr/>
      </p:nvGrpSpPr>
      <p:grpSpPr>
        <a:xfrm>
          <a:off x="0" y="0"/>
          <a:ext cx="0" cy="0"/>
          <a:chOff x="0" y="0"/>
          <a:chExt cx="0" cy="0"/>
        </a:xfrm>
      </p:grpSpPr>
      <p:sp>
        <p:nvSpPr>
          <p:cNvPr id="12" name="Google Shape;12;p4"/>
          <p:cNvSpPr txBox="1"/>
          <p:nvPr/>
        </p:nvSpPr>
        <p:spPr>
          <a:xfrm>
            <a:off x="7484161" y="2029596"/>
            <a:ext cx="3996639" cy="210161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2200">
                <a:solidFill>
                  <a:srgbClr val="F2F4F5"/>
                </a:solidFill>
                <a:latin typeface="Open Sans"/>
                <a:ea typeface="Open Sans"/>
                <a:cs typeface="Open Sans"/>
                <a:sym typeface="Open Sans"/>
              </a:rPr>
              <a:t>Votre mission </a:t>
            </a:r>
            <a:r>
              <a:rPr b="1" i="0" lang="en-GB" sz="2200" u="none" cap="none" strike="noStrike">
                <a:solidFill>
                  <a:srgbClr val="F2F4F5"/>
                </a:solidFill>
                <a:latin typeface="Open Sans"/>
                <a:ea typeface="Open Sans"/>
                <a:cs typeface="Open Sans"/>
                <a:sym typeface="Open Sans"/>
              </a:rPr>
              <a:t>:</a:t>
            </a:r>
            <a:br>
              <a:rPr b="1" i="0" lang="en-GB" sz="2200" u="none" cap="none" strike="noStrike">
                <a:solidFill>
                  <a:srgbClr val="F2F4F5"/>
                </a:solidFill>
                <a:latin typeface="Open Sans"/>
                <a:ea typeface="Open Sans"/>
                <a:cs typeface="Open Sans"/>
                <a:sym typeface="Open Sans"/>
              </a:rPr>
            </a:br>
            <a:r>
              <a:rPr lang="en-GB" sz="2200">
                <a:solidFill>
                  <a:srgbClr val="F2F4F5"/>
                </a:solidFill>
                <a:latin typeface="Open Sans"/>
                <a:ea typeface="Open Sans"/>
                <a:cs typeface="Open Sans"/>
                <a:sym typeface="Open Sans"/>
              </a:rPr>
              <a:t>Aliquam nulla facilisi cras fermentum odio eu. Sed faucibus turpis in eu mi bibendum. Vestibulum lorem sed risus ultricies tristique nulla aliquet enim.</a:t>
            </a:r>
            <a:endParaRPr b="0" i="0" sz="2200" u="none" cap="none" strike="noStrike">
              <a:solidFill>
                <a:srgbClr val="F2F4F5"/>
              </a:solidFill>
              <a:latin typeface="Work Sans"/>
              <a:ea typeface="Work Sans"/>
              <a:cs typeface="Work Sans"/>
              <a:sym typeface="Work Sans"/>
            </a:endParaRPr>
          </a:p>
        </p:txBody>
      </p:sp>
      <p:pic>
        <p:nvPicPr>
          <p:cNvPr id="13" name="Google Shape;13;p4"/>
          <p:cNvPicPr preferRelativeResize="0"/>
          <p:nvPr/>
        </p:nvPicPr>
        <p:blipFill rotWithShape="1">
          <a:blip r:embed="rId3">
            <a:alphaModFix/>
          </a:blip>
          <a:srcRect b="0" l="0" r="0" t="0"/>
          <a:stretch/>
        </p:blipFill>
        <p:spPr>
          <a:xfrm>
            <a:off x="7498743" y="1651668"/>
            <a:ext cx="333084" cy="253778"/>
          </a:xfrm>
          <a:prstGeom prst="rect">
            <a:avLst/>
          </a:prstGeom>
          <a:noFill/>
          <a:ln>
            <a:noFill/>
          </a:ln>
        </p:spPr>
      </p:pic>
      <p:sp>
        <p:nvSpPr>
          <p:cNvPr id="14" name="Google Shape;14;p4"/>
          <p:cNvSpPr/>
          <p:nvPr/>
        </p:nvSpPr>
        <p:spPr>
          <a:xfrm>
            <a:off x="783310" y="1696097"/>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5" name="Google Shape;15;p4"/>
          <p:cNvSpPr txBox="1"/>
          <p:nvPr/>
        </p:nvSpPr>
        <p:spPr>
          <a:xfrm>
            <a:off x="783310" y="2046204"/>
            <a:ext cx="5022823" cy="144692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4400">
                <a:solidFill>
                  <a:srgbClr val="F6F9FF"/>
                </a:solidFill>
                <a:latin typeface="Work Sans SemiBold"/>
                <a:ea typeface="Work Sans SemiBold"/>
                <a:cs typeface="Work Sans SemiBold"/>
                <a:sym typeface="Work Sans SemiBold"/>
              </a:rPr>
              <a:t>Nom de votre entreprise</a:t>
            </a:r>
            <a:endParaRPr b="0" i="0" sz="4400" u="none" cap="none" strike="noStrike">
              <a:solidFill>
                <a:srgbClr val="F6F9FF"/>
              </a:solidFill>
              <a:latin typeface="Work Sans SemiBold"/>
              <a:ea typeface="Work Sans SemiBold"/>
              <a:cs typeface="Work Sans SemiBold"/>
              <a:sym typeface="Work Sans SemiBold"/>
            </a:endParaRPr>
          </a:p>
        </p:txBody>
      </p:sp>
      <p:sp>
        <p:nvSpPr>
          <p:cNvPr id="16" name="Google Shape;16;p4"/>
          <p:cNvSpPr txBox="1"/>
          <p:nvPr/>
        </p:nvSpPr>
        <p:spPr>
          <a:xfrm>
            <a:off x="827154" y="4088331"/>
            <a:ext cx="3005303" cy="52611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8887FC"/>
                </a:solidFill>
                <a:latin typeface="Work Sans Black"/>
                <a:ea typeface="Work Sans Black"/>
                <a:cs typeface="Work Sans Black"/>
                <a:sym typeface="Work Sans Black"/>
              </a:rPr>
              <a:t>PITCH DECK</a:t>
            </a:r>
            <a:endParaRPr b="0" i="0" sz="2000" u="none" cap="none" strike="noStrike">
              <a:solidFill>
                <a:srgbClr val="8887FC"/>
              </a:solidFill>
              <a:latin typeface="Work Sans Black"/>
              <a:ea typeface="Work Sans Black"/>
              <a:cs typeface="Work Sans Black"/>
              <a:sym typeface="Work San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182" name="Shape 182"/>
        <p:cNvGrpSpPr/>
        <p:nvPr/>
      </p:nvGrpSpPr>
      <p:grpSpPr>
        <a:xfrm>
          <a:off x="0" y="0"/>
          <a:ext cx="0" cy="0"/>
          <a:chOff x="0" y="0"/>
          <a:chExt cx="0" cy="0"/>
        </a:xfrm>
      </p:grpSpPr>
      <p:cxnSp>
        <p:nvCxnSpPr>
          <p:cNvPr id="183" name="Google Shape;183;p13"/>
          <p:cNvCxnSpPr/>
          <p:nvPr/>
        </p:nvCxnSpPr>
        <p:spPr>
          <a:xfrm rot="10800000">
            <a:off x="10887733" y="445715"/>
            <a:ext cx="0" cy="5884747"/>
          </a:xfrm>
          <a:prstGeom prst="straightConnector1">
            <a:avLst/>
          </a:prstGeom>
          <a:noFill/>
          <a:ln cap="flat" cmpd="sng" w="9525">
            <a:solidFill>
              <a:srgbClr val="BFBFBF"/>
            </a:solidFill>
            <a:prstDash val="solid"/>
            <a:round/>
            <a:headEnd len="sm" w="sm" type="none"/>
            <a:tailEnd len="sm" w="sm" type="none"/>
          </a:ln>
        </p:spPr>
      </p:cxnSp>
      <p:cxnSp>
        <p:nvCxnSpPr>
          <p:cNvPr id="184" name="Google Shape;184;p13"/>
          <p:cNvCxnSpPr/>
          <p:nvPr/>
        </p:nvCxnSpPr>
        <p:spPr>
          <a:xfrm rot="10800000">
            <a:off x="8796337" y="445715"/>
            <a:ext cx="0" cy="5884747"/>
          </a:xfrm>
          <a:prstGeom prst="straightConnector1">
            <a:avLst/>
          </a:prstGeom>
          <a:noFill/>
          <a:ln cap="flat" cmpd="sng" w="9525">
            <a:solidFill>
              <a:srgbClr val="BFBFBF"/>
            </a:solidFill>
            <a:prstDash val="solid"/>
            <a:round/>
            <a:headEnd len="sm" w="sm" type="none"/>
            <a:tailEnd len="sm" w="sm" type="none"/>
          </a:ln>
        </p:spPr>
      </p:cxnSp>
      <p:cxnSp>
        <p:nvCxnSpPr>
          <p:cNvPr id="185" name="Google Shape;185;p13"/>
          <p:cNvCxnSpPr/>
          <p:nvPr/>
        </p:nvCxnSpPr>
        <p:spPr>
          <a:xfrm rot="10800000">
            <a:off x="6709629" y="445715"/>
            <a:ext cx="0" cy="5884747"/>
          </a:xfrm>
          <a:prstGeom prst="straightConnector1">
            <a:avLst/>
          </a:prstGeom>
          <a:noFill/>
          <a:ln cap="flat" cmpd="sng" w="9525">
            <a:solidFill>
              <a:srgbClr val="BFBFBF"/>
            </a:solidFill>
            <a:prstDash val="solid"/>
            <a:round/>
            <a:headEnd len="sm" w="sm" type="none"/>
            <a:tailEnd len="sm" w="sm" type="none"/>
          </a:ln>
        </p:spPr>
      </p:cxnSp>
      <p:sp>
        <p:nvSpPr>
          <p:cNvPr id="186" name="Google Shape;186;p13"/>
          <p:cNvSpPr/>
          <p:nvPr/>
        </p:nvSpPr>
        <p:spPr>
          <a:xfrm>
            <a:off x="827154" y="747703"/>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87" name="Google Shape;187;p13"/>
          <p:cNvSpPr txBox="1"/>
          <p:nvPr/>
        </p:nvSpPr>
        <p:spPr>
          <a:xfrm>
            <a:off x="827154" y="964967"/>
            <a:ext cx="4011783" cy="5211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Business</a:t>
            </a:r>
            <a:r>
              <a:rPr lang="en-GB" sz="3400">
                <a:solidFill>
                  <a:srgbClr val="000646"/>
                </a:solidFill>
                <a:latin typeface="Work Sans SemiBold"/>
                <a:ea typeface="Work Sans SemiBold"/>
                <a:cs typeface="Work Sans SemiBold"/>
                <a:sym typeface="Work Sans SemiBold"/>
              </a:rPr>
              <a:t> Model</a:t>
            </a:r>
            <a:endParaRPr b="0" i="0" sz="3400" u="none" cap="none" strike="noStrike">
              <a:solidFill>
                <a:srgbClr val="000646"/>
              </a:solidFill>
              <a:latin typeface="Work Sans SemiBold"/>
              <a:ea typeface="Work Sans SemiBold"/>
              <a:cs typeface="Work Sans SemiBold"/>
              <a:sym typeface="Work Sans SemiBold"/>
            </a:endParaRPr>
          </a:p>
        </p:txBody>
      </p:sp>
      <p:sp>
        <p:nvSpPr>
          <p:cNvPr id="188" name="Google Shape;188;p13"/>
          <p:cNvSpPr txBox="1"/>
          <p:nvPr/>
        </p:nvSpPr>
        <p:spPr>
          <a:xfrm>
            <a:off x="845721" y="1891718"/>
            <a:ext cx="3510458" cy="473626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Décrivez vos sources de revenus, votre stratégie de pricing et toutes les opportunités de revenus récurrents (ARR). Vous n'avez pas besoin de trop détailler vos données financières pour le moment.</a:t>
            </a:r>
            <a:endParaRPr b="1"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000646"/>
                </a:solidFill>
                <a:latin typeface="Work Sans"/>
                <a:ea typeface="Work Sans"/>
                <a:cs typeface="Work Sans"/>
                <a:sym typeface="Work Sans"/>
              </a:rPr>
              <a:t>Donner un aperçu des projections du chiffre d’affaires (ambitieuses mais réalistes) afin d’attiser la curiosité des investisseurs.</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lang="en-GB" sz="1600">
                <a:solidFill>
                  <a:srgbClr val="000646"/>
                </a:solidFill>
                <a:latin typeface="Work Sans"/>
                <a:ea typeface="Work Sans"/>
                <a:cs typeface="Work Sans"/>
                <a:sym typeface="Work Sans"/>
              </a:rPr>
              <a:t>Ressource </a:t>
            </a:r>
            <a:r>
              <a:rPr b="0" i="0" lang="en-GB" sz="1600" u="none" cap="none" strike="noStrike">
                <a:solidFill>
                  <a:srgbClr val="000646"/>
                </a:solidFill>
                <a:latin typeface="Work Sans"/>
                <a:ea typeface="Work Sans"/>
                <a:cs typeface="Work Sans"/>
                <a:sym typeface="Work Sans"/>
              </a:rPr>
              <a:t>: </a:t>
            </a:r>
            <a:br>
              <a:rPr b="0" i="0" lang="en-GB" sz="1600" u="none" cap="none" strike="noStrike">
                <a:solidFill>
                  <a:srgbClr val="000646"/>
                </a:solidFill>
                <a:latin typeface="Work Sans"/>
                <a:ea typeface="Work Sans"/>
                <a:cs typeface="Work Sans"/>
                <a:sym typeface="Work Sans"/>
              </a:rPr>
            </a:br>
            <a:r>
              <a:rPr lang="en-GB" sz="1600" u="sng">
                <a:solidFill>
                  <a:schemeClr val="hlink"/>
                </a:solidFill>
                <a:latin typeface="Work Sans SemiBold"/>
                <a:ea typeface="Work Sans SemiBold"/>
                <a:cs typeface="Work Sans SemiBold"/>
                <a:sym typeface="Work Sans SemiBold"/>
                <a:hlinkClick r:id="rId3"/>
              </a:rPr>
              <a:t>Le Business plan sur 5 ans ou comment convaincre les investisseurs</a:t>
            </a:r>
            <a:endParaRPr b="0" i="0" sz="1600" u="sng" cap="none" strike="noStrike">
              <a:solidFill>
                <a:srgbClr val="6062FF"/>
              </a:solidFill>
              <a:latin typeface="Work Sans SemiBold"/>
              <a:ea typeface="Work Sans SemiBold"/>
              <a:cs typeface="Work Sans SemiBold"/>
              <a:sym typeface="Work Sans SemiBold"/>
            </a:endParaRPr>
          </a:p>
          <a:p>
            <a:pPr indent="0" lvl="0" marL="0" marR="0" rtl="0" algn="l">
              <a:lnSpc>
                <a:spcPct val="100000"/>
              </a:lnSpc>
              <a:spcBef>
                <a:spcPts val="0"/>
              </a:spcBef>
              <a:spcAft>
                <a:spcPts val="0"/>
              </a:spcAft>
              <a:buClr>
                <a:schemeClr val="dk1"/>
              </a:buClr>
              <a:buSzPts val="1100"/>
              <a:buFont typeface="Arial"/>
              <a:buNone/>
            </a:pPr>
            <a:br>
              <a:rPr b="0" i="0" lang="en-GB" sz="1200" u="none" cap="none" strike="noStrike">
                <a:solidFill>
                  <a:srgbClr val="000646"/>
                </a:solidFill>
                <a:latin typeface="Work Sans"/>
                <a:ea typeface="Work Sans"/>
                <a:cs typeface="Work Sans"/>
                <a:sym typeface="Work Sans"/>
              </a:rPr>
            </a:br>
            <a:endParaRPr b="0" i="0" sz="1200" u="none" cap="none" strike="noStrike">
              <a:solidFill>
                <a:srgbClr val="000646"/>
              </a:solidFill>
              <a:latin typeface="Work Sans"/>
              <a:ea typeface="Work Sans"/>
              <a:cs typeface="Work Sans"/>
              <a:sym typeface="Work Sans"/>
            </a:endParaRPr>
          </a:p>
        </p:txBody>
      </p:sp>
      <p:sp>
        <p:nvSpPr>
          <p:cNvPr id="189" name="Google Shape;189;p13"/>
          <p:cNvSpPr txBox="1"/>
          <p:nvPr/>
        </p:nvSpPr>
        <p:spPr>
          <a:xfrm>
            <a:off x="5717375" y="3224128"/>
            <a:ext cx="1961994" cy="1400353"/>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190" name="Google Shape;190;p13"/>
          <p:cNvSpPr/>
          <p:nvPr/>
        </p:nvSpPr>
        <p:spPr>
          <a:xfrm>
            <a:off x="5785035" y="826205"/>
            <a:ext cx="1826676" cy="1826676"/>
          </a:xfrm>
          <a:prstGeom prst="ellipse">
            <a:avLst/>
          </a:prstGeom>
          <a:solidFill>
            <a:srgbClr val="5093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191" name="Google Shape;191;p13"/>
          <p:cNvSpPr txBox="1"/>
          <p:nvPr/>
        </p:nvSpPr>
        <p:spPr>
          <a:xfrm>
            <a:off x="5852694" y="1363858"/>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chemeClr val="lt1"/>
                </a:solidFill>
                <a:latin typeface="Work Sans"/>
                <a:ea typeface="Work Sans"/>
                <a:cs typeface="Work Sans"/>
                <a:sym typeface="Work Sans"/>
              </a:rPr>
              <a:t>Source de revenus</a:t>
            </a:r>
            <a:r>
              <a:rPr b="1" i="0" lang="en-GB" sz="2000" u="none" cap="none" strike="noStrike">
                <a:solidFill>
                  <a:schemeClr val="lt1"/>
                </a:solidFill>
                <a:latin typeface="Work Sans"/>
                <a:ea typeface="Work Sans"/>
                <a:cs typeface="Work Sans"/>
                <a:sym typeface="Work Sans"/>
              </a:rPr>
              <a:t> 1</a:t>
            </a:r>
            <a:endParaRPr/>
          </a:p>
        </p:txBody>
      </p:sp>
      <p:sp>
        <p:nvSpPr>
          <p:cNvPr id="192" name="Google Shape;192;p13"/>
          <p:cNvSpPr txBox="1"/>
          <p:nvPr/>
        </p:nvSpPr>
        <p:spPr>
          <a:xfrm>
            <a:off x="7790015" y="3897089"/>
            <a:ext cx="1961994" cy="1400353"/>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193" name="Google Shape;193;p13"/>
          <p:cNvSpPr/>
          <p:nvPr/>
        </p:nvSpPr>
        <p:spPr>
          <a:xfrm>
            <a:off x="7857675" y="1801001"/>
            <a:ext cx="1826676" cy="1826676"/>
          </a:xfrm>
          <a:prstGeom prst="ellipse">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194" name="Google Shape;194;p13"/>
          <p:cNvSpPr txBox="1"/>
          <p:nvPr/>
        </p:nvSpPr>
        <p:spPr>
          <a:xfrm>
            <a:off x="7925334" y="2338654"/>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chemeClr val="lt1"/>
                </a:solidFill>
                <a:latin typeface="Work Sans"/>
                <a:ea typeface="Work Sans"/>
                <a:cs typeface="Work Sans"/>
                <a:sym typeface="Work Sans"/>
              </a:rPr>
              <a:t>Source de</a:t>
            </a:r>
            <a:r>
              <a:rPr b="1" i="0" lang="en-GB" sz="2000" u="none" cap="none" strike="noStrike">
                <a:solidFill>
                  <a:schemeClr val="lt1"/>
                </a:solidFill>
                <a:latin typeface="Work Sans"/>
                <a:ea typeface="Work Sans"/>
                <a:cs typeface="Work Sans"/>
                <a:sym typeface="Work Sans"/>
              </a:rPr>
              <a:t> </a:t>
            </a:r>
            <a:r>
              <a:rPr b="1" lang="en-GB" sz="2000">
                <a:solidFill>
                  <a:schemeClr val="lt1"/>
                </a:solidFill>
                <a:latin typeface="Work Sans"/>
                <a:ea typeface="Work Sans"/>
                <a:cs typeface="Work Sans"/>
                <a:sym typeface="Work Sans"/>
              </a:rPr>
              <a:t>revenus</a:t>
            </a:r>
            <a:r>
              <a:rPr b="1" i="0" lang="en-GB" sz="2000" u="none" cap="none" strike="noStrike">
                <a:solidFill>
                  <a:schemeClr val="lt1"/>
                </a:solidFill>
                <a:latin typeface="Work Sans"/>
                <a:ea typeface="Work Sans"/>
                <a:cs typeface="Work Sans"/>
                <a:sym typeface="Work Sans"/>
              </a:rPr>
              <a:t> 2</a:t>
            </a:r>
            <a:endParaRPr/>
          </a:p>
        </p:txBody>
      </p:sp>
      <p:sp>
        <p:nvSpPr>
          <p:cNvPr id="195" name="Google Shape;195;p13"/>
          <p:cNvSpPr txBox="1"/>
          <p:nvPr/>
        </p:nvSpPr>
        <p:spPr>
          <a:xfrm>
            <a:off x="9892940" y="4790742"/>
            <a:ext cx="1961994" cy="1400353"/>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196" name="Google Shape;196;p13"/>
          <p:cNvSpPr/>
          <p:nvPr/>
        </p:nvSpPr>
        <p:spPr>
          <a:xfrm>
            <a:off x="9930315" y="2668507"/>
            <a:ext cx="1826676" cy="1826676"/>
          </a:xfrm>
          <a:prstGeom prst="ellipse">
            <a:avLst/>
          </a:prstGeom>
          <a:solidFill>
            <a:srgbClr val="CFD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197" name="Google Shape;197;p13"/>
          <p:cNvSpPr txBox="1"/>
          <p:nvPr/>
        </p:nvSpPr>
        <p:spPr>
          <a:xfrm>
            <a:off x="9997974" y="3206160"/>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rgbClr val="65738E"/>
                </a:solidFill>
                <a:latin typeface="Work Sans"/>
                <a:ea typeface="Work Sans"/>
                <a:cs typeface="Work Sans"/>
                <a:sym typeface="Work Sans"/>
              </a:rPr>
              <a:t>Source de revenus</a:t>
            </a:r>
            <a:r>
              <a:rPr b="1" i="0" lang="en-GB" sz="2000" u="none" cap="none" strike="noStrike">
                <a:solidFill>
                  <a:srgbClr val="65738E"/>
                </a:solidFill>
                <a:latin typeface="Work Sans"/>
                <a:ea typeface="Work Sans"/>
                <a:cs typeface="Work Sans"/>
                <a:sym typeface="Work Sans"/>
              </a:rPr>
              <a:t> 3</a:t>
            </a:r>
            <a:endParaRPr/>
          </a:p>
        </p:txBody>
      </p:sp>
      <p:grpSp>
        <p:nvGrpSpPr>
          <p:cNvPr id="198" name="Google Shape;198;p13"/>
          <p:cNvGrpSpPr/>
          <p:nvPr/>
        </p:nvGrpSpPr>
        <p:grpSpPr>
          <a:xfrm>
            <a:off x="8334750" y="-530342"/>
            <a:ext cx="3651900" cy="2422192"/>
            <a:chOff x="8356970" y="-807624"/>
            <a:chExt cx="3651900" cy="2422192"/>
          </a:xfrm>
        </p:grpSpPr>
        <p:sp>
          <p:nvSpPr>
            <p:cNvPr id="199" name="Google Shape;199;p13"/>
            <p:cNvSpPr/>
            <p:nvPr/>
          </p:nvSpPr>
          <p:spPr>
            <a:xfrm>
              <a:off x="8356970" y="-680732"/>
              <a:ext cx="3651900" cy="2295300"/>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646"/>
                  </a:solidFill>
                  <a:latin typeface="Arial"/>
                  <a:ea typeface="Arial"/>
                  <a:cs typeface="Arial"/>
                  <a:sym typeface="Arial"/>
                </a:rPr>
                <a:t>Expert tip:</a:t>
              </a:r>
              <a:endParaRPr b="1" i="0" sz="90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90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Ne mentionnez pas votre valorisation - c'est une erreur classique et souvent les fondateurs ne s'en rendent pas compte au début, mais la valorisation est un élément clé de la négociation avec des investisseurs intéressés, et vous pourriez vous retrouver coincé en mentionnant trop tôt une idée de valorisation.</a:t>
              </a:r>
              <a:br>
                <a:rPr b="0" i="0" lang="en-GB" sz="900" u="none" cap="none" strike="noStrike">
                  <a:solidFill>
                    <a:srgbClr val="65738E"/>
                  </a:solidFill>
                  <a:latin typeface="Arial"/>
                  <a:ea typeface="Arial"/>
                  <a:cs typeface="Arial"/>
                  <a:sym typeface="Arial"/>
                </a:rPr>
              </a:br>
              <a:endParaRPr b="0" i="0" sz="900" u="none" cap="none" strike="noStrike">
                <a:solidFill>
                  <a:srgbClr val="65738E"/>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900" u="sng" cap="none" strike="noStrike">
                  <a:solidFill>
                    <a:srgbClr val="6062FF"/>
                  </a:solidFill>
                  <a:latin typeface="Arial"/>
                  <a:ea typeface="Arial"/>
                  <a:cs typeface="Arial"/>
                  <a:sym typeface="Arial"/>
                  <a:hlinkClick r:id="rId4">
                    <a:extLst>
                      <a:ext uri="{A12FA001-AC4F-418D-AE19-62706E023703}">
                        <ahyp:hlinkClr val="tx"/>
                      </a:ext>
                    </a:extLst>
                  </a:hlinkClick>
                </a:rPr>
                <a:t>Oliver Kicks</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900" u="none" cap="none" strike="noStrike">
                  <a:solidFill>
                    <a:srgbClr val="222222"/>
                  </a:solidFill>
                  <a:latin typeface="Arial"/>
                  <a:ea typeface="Arial"/>
                  <a:cs typeface="Arial"/>
                  <a:sym typeface="Arial"/>
                </a:rPr>
                <a:t>Principal, </a:t>
              </a:r>
              <a:br>
                <a:rPr b="0" i="0" lang="en-GB" sz="900" u="none" cap="none" strike="noStrike">
                  <a:solidFill>
                    <a:srgbClr val="222222"/>
                  </a:solidFill>
                  <a:latin typeface="Arial"/>
                  <a:ea typeface="Arial"/>
                  <a:cs typeface="Arial"/>
                  <a:sym typeface="Arial"/>
                </a:rPr>
              </a:br>
              <a:r>
                <a:rPr b="0" i="0" lang="en-GB" sz="900" u="sng" cap="none" strike="noStrike">
                  <a:solidFill>
                    <a:srgbClr val="5C60FF"/>
                  </a:solidFill>
                  <a:latin typeface="Arial"/>
                  <a:ea typeface="Arial"/>
                  <a:cs typeface="Arial"/>
                  <a:sym typeface="Arial"/>
                  <a:hlinkClick r:id="rId5">
                    <a:extLst>
                      <a:ext uri="{A12FA001-AC4F-418D-AE19-62706E023703}">
                        <ahyp:hlinkClr val="tx"/>
                      </a:ext>
                    </a:extLst>
                  </a:hlinkClick>
                </a:rPr>
                <a:t>Concept Ventures</a:t>
              </a:r>
              <a:endParaRPr b="0" i="0" sz="900" u="none" cap="none" strike="noStrike">
                <a:solidFill>
                  <a:srgbClr val="5C60FF"/>
                </a:solidFill>
                <a:latin typeface="Arial"/>
                <a:ea typeface="Arial"/>
                <a:cs typeface="Arial"/>
                <a:sym typeface="Arial"/>
              </a:endParaRPr>
            </a:p>
          </p:txBody>
        </p:sp>
        <p:pic>
          <p:nvPicPr>
            <p:cNvPr id="200" name="Google Shape;200;p13"/>
            <p:cNvPicPr preferRelativeResize="0"/>
            <p:nvPr/>
          </p:nvPicPr>
          <p:blipFill rotWithShape="1">
            <a:blip r:embed="rId6">
              <a:alphaModFix/>
            </a:blip>
            <a:srcRect b="0" l="0" r="0" t="0"/>
            <a:stretch/>
          </p:blipFill>
          <p:spPr>
            <a:xfrm>
              <a:off x="9662500" y="1141346"/>
              <a:ext cx="413100" cy="413100"/>
            </a:xfrm>
            <a:prstGeom prst="ellipse">
              <a:avLst/>
            </a:prstGeom>
            <a:noFill/>
            <a:ln cap="flat" cmpd="sng" w="28575">
              <a:solidFill>
                <a:schemeClr val="lt1"/>
              </a:solidFill>
              <a:prstDash val="solid"/>
              <a:round/>
              <a:headEnd len="sm" w="sm" type="none"/>
              <a:tailEnd len="sm" w="sm" type="none"/>
            </a:ln>
          </p:spPr>
        </p:pic>
        <p:pic>
          <p:nvPicPr>
            <p:cNvPr id="201" name="Google Shape;201;p13"/>
            <p:cNvPicPr preferRelativeResize="0"/>
            <p:nvPr/>
          </p:nvPicPr>
          <p:blipFill rotWithShape="1">
            <a:blip r:embed="rId7">
              <a:alphaModFix/>
            </a:blip>
            <a:srcRect b="0" l="0" r="0" t="0"/>
            <a:stretch/>
          </p:blipFill>
          <p:spPr>
            <a:xfrm>
              <a:off x="8545153" y="-807624"/>
              <a:ext cx="333084" cy="253778"/>
            </a:xfrm>
            <a:prstGeom prst="rect">
              <a:avLst/>
            </a:prstGeom>
            <a:noFill/>
            <a:ln>
              <a:noFill/>
            </a:ln>
          </p:spPr>
        </p:pic>
        <p:sp>
          <p:nvSpPr>
            <p:cNvPr id="202" name="Google Shape;202;p13"/>
            <p:cNvSpPr txBox="1"/>
            <p:nvPr/>
          </p:nvSpPr>
          <p:spPr>
            <a:xfrm>
              <a:off x="10316621" y="-553857"/>
              <a:ext cx="1487700" cy="2199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GB" sz="800">
                  <a:solidFill>
                    <a:srgbClr val="A5A5A5"/>
                  </a:solidFill>
                </a:rPr>
                <a:t>x supprimer cette vignette</a:t>
              </a:r>
              <a:endParaRPr b="0" i="0" sz="800" u="none" cap="none" strike="noStrike">
                <a:solidFill>
                  <a:srgbClr val="A5A5A5"/>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206" name="Shape 206"/>
        <p:cNvGrpSpPr/>
        <p:nvPr/>
      </p:nvGrpSpPr>
      <p:grpSpPr>
        <a:xfrm>
          <a:off x="0" y="0"/>
          <a:ext cx="0" cy="0"/>
          <a:chOff x="0" y="0"/>
          <a:chExt cx="0" cy="0"/>
        </a:xfrm>
      </p:grpSpPr>
      <p:cxnSp>
        <p:nvCxnSpPr>
          <p:cNvPr id="207" name="Google Shape;207;p14"/>
          <p:cNvCxnSpPr/>
          <p:nvPr/>
        </p:nvCxnSpPr>
        <p:spPr>
          <a:xfrm rot="10800000">
            <a:off x="10887733" y="445662"/>
            <a:ext cx="0" cy="5884800"/>
          </a:xfrm>
          <a:prstGeom prst="straightConnector1">
            <a:avLst/>
          </a:prstGeom>
          <a:noFill/>
          <a:ln cap="flat" cmpd="sng" w="9525">
            <a:solidFill>
              <a:srgbClr val="BFBFBF"/>
            </a:solidFill>
            <a:prstDash val="solid"/>
            <a:round/>
            <a:headEnd len="sm" w="sm" type="none"/>
            <a:tailEnd len="sm" w="sm" type="none"/>
          </a:ln>
        </p:spPr>
      </p:cxnSp>
      <p:cxnSp>
        <p:nvCxnSpPr>
          <p:cNvPr id="208" name="Google Shape;208;p14"/>
          <p:cNvCxnSpPr/>
          <p:nvPr/>
        </p:nvCxnSpPr>
        <p:spPr>
          <a:xfrm rot="10800000">
            <a:off x="8796337" y="445662"/>
            <a:ext cx="0" cy="5884800"/>
          </a:xfrm>
          <a:prstGeom prst="straightConnector1">
            <a:avLst/>
          </a:prstGeom>
          <a:noFill/>
          <a:ln cap="flat" cmpd="sng" w="9525">
            <a:solidFill>
              <a:srgbClr val="BFBFBF"/>
            </a:solidFill>
            <a:prstDash val="solid"/>
            <a:round/>
            <a:headEnd len="sm" w="sm" type="none"/>
            <a:tailEnd len="sm" w="sm" type="none"/>
          </a:ln>
        </p:spPr>
      </p:cxnSp>
      <p:cxnSp>
        <p:nvCxnSpPr>
          <p:cNvPr id="209" name="Google Shape;209;p14"/>
          <p:cNvCxnSpPr/>
          <p:nvPr/>
        </p:nvCxnSpPr>
        <p:spPr>
          <a:xfrm rot="10800000">
            <a:off x="6709629" y="445662"/>
            <a:ext cx="0" cy="5884800"/>
          </a:xfrm>
          <a:prstGeom prst="straightConnector1">
            <a:avLst/>
          </a:prstGeom>
          <a:noFill/>
          <a:ln cap="flat" cmpd="sng" w="9525">
            <a:solidFill>
              <a:srgbClr val="BFBFBF"/>
            </a:solidFill>
            <a:prstDash val="solid"/>
            <a:round/>
            <a:headEnd len="sm" w="sm" type="none"/>
            <a:tailEnd len="sm" w="sm" type="none"/>
          </a:ln>
        </p:spPr>
      </p:cxnSp>
      <p:sp>
        <p:nvSpPr>
          <p:cNvPr id="210" name="Google Shape;210;p14"/>
          <p:cNvSpPr/>
          <p:nvPr/>
        </p:nvSpPr>
        <p:spPr>
          <a:xfrm>
            <a:off x="827154" y="747703"/>
            <a:ext cx="560700" cy="78600"/>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11" name="Google Shape;211;p14"/>
          <p:cNvSpPr txBox="1"/>
          <p:nvPr/>
        </p:nvSpPr>
        <p:spPr>
          <a:xfrm>
            <a:off x="827154" y="964967"/>
            <a:ext cx="4011900" cy="52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Business Model</a:t>
            </a:r>
            <a:endParaRPr b="0" i="0" sz="3400" u="none" cap="none" strike="noStrike">
              <a:solidFill>
                <a:srgbClr val="000646"/>
              </a:solidFill>
              <a:latin typeface="Work Sans SemiBold"/>
              <a:ea typeface="Work Sans SemiBold"/>
              <a:cs typeface="Work Sans SemiBold"/>
              <a:sym typeface="Work Sans SemiBold"/>
            </a:endParaRPr>
          </a:p>
        </p:txBody>
      </p:sp>
      <p:sp>
        <p:nvSpPr>
          <p:cNvPr id="212" name="Google Shape;212;p14"/>
          <p:cNvSpPr txBox="1"/>
          <p:nvPr/>
        </p:nvSpPr>
        <p:spPr>
          <a:xfrm>
            <a:off x="845721" y="1891718"/>
            <a:ext cx="3510600" cy="473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Décrivez vos sources de revenus, votre stratégie de pricing et toutes les opportunités de revenus récurrents (ARR). Vous n'avez pas besoin de trop détailler vos données financières pour le moment.</a:t>
            </a:r>
            <a:endParaRPr b="1"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000646"/>
                </a:solidFill>
                <a:latin typeface="Work Sans"/>
                <a:ea typeface="Work Sans"/>
                <a:cs typeface="Work Sans"/>
                <a:sym typeface="Work Sans"/>
              </a:rPr>
              <a:t>Donner un aperçu des projections du chiffre d’affaires (ambitieuses mais réalistes) afin d’attiser la curiosité des investisseurs.</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lang="en-GB" sz="1600">
                <a:solidFill>
                  <a:srgbClr val="000646"/>
                </a:solidFill>
                <a:latin typeface="Work Sans"/>
                <a:ea typeface="Work Sans"/>
                <a:cs typeface="Work Sans"/>
                <a:sym typeface="Work Sans"/>
              </a:rPr>
              <a:t>Ressource </a:t>
            </a:r>
            <a:r>
              <a:rPr b="0" i="0" lang="en-GB" sz="1600" u="none" cap="none" strike="noStrike">
                <a:solidFill>
                  <a:srgbClr val="000646"/>
                </a:solidFill>
                <a:latin typeface="Work Sans"/>
                <a:ea typeface="Work Sans"/>
                <a:cs typeface="Work Sans"/>
                <a:sym typeface="Work Sans"/>
              </a:rPr>
              <a:t>: </a:t>
            </a:r>
            <a:br>
              <a:rPr b="0" i="0" lang="en-GB" sz="1600" u="none" cap="none" strike="noStrike">
                <a:solidFill>
                  <a:srgbClr val="000646"/>
                </a:solidFill>
                <a:latin typeface="Work Sans"/>
                <a:ea typeface="Work Sans"/>
                <a:cs typeface="Work Sans"/>
                <a:sym typeface="Work Sans"/>
              </a:rPr>
            </a:br>
            <a:r>
              <a:rPr lang="en-GB" sz="1600" u="sng">
                <a:solidFill>
                  <a:schemeClr val="hlink"/>
                </a:solidFill>
                <a:latin typeface="Work Sans SemiBold"/>
                <a:ea typeface="Work Sans SemiBold"/>
                <a:cs typeface="Work Sans SemiBold"/>
                <a:sym typeface="Work Sans SemiBold"/>
                <a:hlinkClick r:id="rId3"/>
              </a:rPr>
              <a:t>Le Business plan sur 5 ans ou comment convaincre les investisseurs</a:t>
            </a:r>
            <a:endParaRPr b="0" i="0" sz="1600" u="sng" cap="none" strike="noStrike">
              <a:solidFill>
                <a:srgbClr val="6062FF"/>
              </a:solidFill>
              <a:latin typeface="Work Sans SemiBold"/>
              <a:ea typeface="Work Sans SemiBold"/>
              <a:cs typeface="Work Sans SemiBold"/>
              <a:sym typeface="Work Sans SemiBold"/>
            </a:endParaRPr>
          </a:p>
          <a:p>
            <a:pPr indent="0" lvl="0" marL="0" marR="0" rtl="0" algn="l">
              <a:lnSpc>
                <a:spcPct val="100000"/>
              </a:lnSpc>
              <a:spcBef>
                <a:spcPts val="0"/>
              </a:spcBef>
              <a:spcAft>
                <a:spcPts val="0"/>
              </a:spcAft>
              <a:buClr>
                <a:schemeClr val="dk1"/>
              </a:buClr>
              <a:buSzPts val="1100"/>
              <a:buFont typeface="Arial"/>
              <a:buNone/>
            </a:pPr>
            <a:br>
              <a:rPr b="0" i="0" lang="en-GB" sz="1200" u="none" cap="none" strike="noStrike">
                <a:solidFill>
                  <a:srgbClr val="000646"/>
                </a:solidFill>
                <a:latin typeface="Work Sans"/>
                <a:ea typeface="Work Sans"/>
                <a:cs typeface="Work Sans"/>
                <a:sym typeface="Work Sans"/>
              </a:rPr>
            </a:br>
            <a:endParaRPr b="0" i="0" sz="1200" u="none" cap="none" strike="noStrike">
              <a:solidFill>
                <a:srgbClr val="000646"/>
              </a:solidFill>
              <a:latin typeface="Work Sans"/>
              <a:ea typeface="Work Sans"/>
              <a:cs typeface="Work Sans"/>
              <a:sym typeface="Work Sans"/>
            </a:endParaRPr>
          </a:p>
        </p:txBody>
      </p:sp>
      <p:sp>
        <p:nvSpPr>
          <p:cNvPr id="213" name="Google Shape;213;p14"/>
          <p:cNvSpPr txBox="1"/>
          <p:nvPr/>
        </p:nvSpPr>
        <p:spPr>
          <a:xfrm>
            <a:off x="5717375" y="3224128"/>
            <a:ext cx="1962000" cy="1218900"/>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214" name="Google Shape;214;p14"/>
          <p:cNvSpPr/>
          <p:nvPr/>
        </p:nvSpPr>
        <p:spPr>
          <a:xfrm>
            <a:off x="5785035" y="826205"/>
            <a:ext cx="1826700" cy="1826700"/>
          </a:xfrm>
          <a:prstGeom prst="ellipse">
            <a:avLst/>
          </a:prstGeom>
          <a:solidFill>
            <a:srgbClr val="5093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215" name="Google Shape;215;p14"/>
          <p:cNvSpPr txBox="1"/>
          <p:nvPr/>
        </p:nvSpPr>
        <p:spPr>
          <a:xfrm>
            <a:off x="5852694" y="1363858"/>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chemeClr val="lt1"/>
                </a:solidFill>
                <a:latin typeface="Work Sans"/>
                <a:ea typeface="Work Sans"/>
                <a:cs typeface="Work Sans"/>
                <a:sym typeface="Work Sans"/>
              </a:rPr>
              <a:t>Source de revenus</a:t>
            </a:r>
            <a:r>
              <a:rPr b="1" i="0" lang="en-GB" sz="2000" u="none" cap="none" strike="noStrike">
                <a:solidFill>
                  <a:schemeClr val="lt1"/>
                </a:solidFill>
                <a:latin typeface="Work Sans"/>
                <a:ea typeface="Work Sans"/>
                <a:cs typeface="Work Sans"/>
                <a:sym typeface="Work Sans"/>
              </a:rPr>
              <a:t> 1</a:t>
            </a:r>
            <a:endParaRPr/>
          </a:p>
        </p:txBody>
      </p:sp>
      <p:sp>
        <p:nvSpPr>
          <p:cNvPr id="216" name="Google Shape;216;p14"/>
          <p:cNvSpPr txBox="1"/>
          <p:nvPr/>
        </p:nvSpPr>
        <p:spPr>
          <a:xfrm>
            <a:off x="7790015" y="3897089"/>
            <a:ext cx="1962000" cy="1218900"/>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217" name="Google Shape;217;p14"/>
          <p:cNvSpPr/>
          <p:nvPr/>
        </p:nvSpPr>
        <p:spPr>
          <a:xfrm>
            <a:off x="7857675" y="1801001"/>
            <a:ext cx="1826700" cy="1826700"/>
          </a:xfrm>
          <a:prstGeom prst="ellipse">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218" name="Google Shape;218;p14"/>
          <p:cNvSpPr txBox="1"/>
          <p:nvPr/>
        </p:nvSpPr>
        <p:spPr>
          <a:xfrm>
            <a:off x="7925334" y="2338654"/>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chemeClr val="lt1"/>
                </a:solidFill>
                <a:latin typeface="Work Sans"/>
                <a:ea typeface="Work Sans"/>
                <a:cs typeface="Work Sans"/>
                <a:sym typeface="Work Sans"/>
              </a:rPr>
              <a:t>Source de</a:t>
            </a:r>
            <a:r>
              <a:rPr b="1" i="0" lang="en-GB" sz="2000" u="none" cap="none" strike="noStrike">
                <a:solidFill>
                  <a:schemeClr val="lt1"/>
                </a:solidFill>
                <a:latin typeface="Work Sans"/>
                <a:ea typeface="Work Sans"/>
                <a:cs typeface="Work Sans"/>
                <a:sym typeface="Work Sans"/>
              </a:rPr>
              <a:t> </a:t>
            </a:r>
            <a:r>
              <a:rPr b="1" lang="en-GB" sz="2000">
                <a:solidFill>
                  <a:schemeClr val="lt1"/>
                </a:solidFill>
                <a:latin typeface="Work Sans"/>
                <a:ea typeface="Work Sans"/>
                <a:cs typeface="Work Sans"/>
                <a:sym typeface="Work Sans"/>
              </a:rPr>
              <a:t>revenus</a:t>
            </a:r>
            <a:r>
              <a:rPr b="1" i="0" lang="en-GB" sz="2000" u="none" cap="none" strike="noStrike">
                <a:solidFill>
                  <a:schemeClr val="lt1"/>
                </a:solidFill>
                <a:latin typeface="Work Sans"/>
                <a:ea typeface="Work Sans"/>
                <a:cs typeface="Work Sans"/>
                <a:sym typeface="Work Sans"/>
              </a:rPr>
              <a:t> 2</a:t>
            </a:r>
            <a:endParaRPr/>
          </a:p>
        </p:txBody>
      </p:sp>
      <p:sp>
        <p:nvSpPr>
          <p:cNvPr id="219" name="Google Shape;219;p14"/>
          <p:cNvSpPr txBox="1"/>
          <p:nvPr/>
        </p:nvSpPr>
        <p:spPr>
          <a:xfrm>
            <a:off x="9892940" y="4790742"/>
            <a:ext cx="1962000" cy="1218900"/>
          </a:xfrm>
          <a:prstGeom prst="rect">
            <a:avLst/>
          </a:prstGeom>
          <a:solidFill>
            <a:srgbClr val="F2F4F5"/>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a:t>
            </a:r>
            <a:endParaRPr b="0" i="0" sz="1200" u="none" cap="none" strike="noStrike">
              <a:solidFill>
                <a:srgbClr val="000646"/>
              </a:solidFill>
              <a:latin typeface="Work Sans"/>
              <a:ea typeface="Work Sans"/>
              <a:cs typeface="Work Sans"/>
              <a:sym typeface="Work Sans"/>
            </a:endParaRPr>
          </a:p>
        </p:txBody>
      </p:sp>
      <p:sp>
        <p:nvSpPr>
          <p:cNvPr id="220" name="Google Shape;220;p14"/>
          <p:cNvSpPr/>
          <p:nvPr/>
        </p:nvSpPr>
        <p:spPr>
          <a:xfrm>
            <a:off x="9930315" y="2668507"/>
            <a:ext cx="1826700" cy="1826700"/>
          </a:xfrm>
          <a:prstGeom prst="ellipse">
            <a:avLst/>
          </a:prstGeom>
          <a:solidFill>
            <a:srgbClr val="CFD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Black"/>
              <a:ea typeface="Arial Black"/>
              <a:cs typeface="Arial Black"/>
              <a:sym typeface="Arial Black"/>
            </a:endParaRPr>
          </a:p>
        </p:txBody>
      </p:sp>
      <p:sp>
        <p:nvSpPr>
          <p:cNvPr id="221" name="Google Shape;221;p14"/>
          <p:cNvSpPr txBox="1"/>
          <p:nvPr/>
        </p:nvSpPr>
        <p:spPr>
          <a:xfrm>
            <a:off x="9997974" y="3206160"/>
            <a:ext cx="1691400" cy="7182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None/>
            </a:pPr>
            <a:r>
              <a:rPr b="1" lang="en-GB" sz="2000">
                <a:solidFill>
                  <a:srgbClr val="65738E"/>
                </a:solidFill>
                <a:latin typeface="Work Sans"/>
                <a:ea typeface="Work Sans"/>
                <a:cs typeface="Work Sans"/>
                <a:sym typeface="Work Sans"/>
              </a:rPr>
              <a:t>Source de revenus</a:t>
            </a:r>
            <a:r>
              <a:rPr b="1" i="0" lang="en-GB" sz="2000" u="none" cap="none" strike="noStrike">
                <a:solidFill>
                  <a:srgbClr val="65738E"/>
                </a:solidFill>
                <a:latin typeface="Work Sans"/>
                <a:ea typeface="Work Sans"/>
                <a:cs typeface="Work Sans"/>
                <a:sym typeface="Work Sans"/>
              </a:rPr>
              <a:t>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225" name="Shape 225"/>
        <p:cNvGrpSpPr/>
        <p:nvPr/>
      </p:nvGrpSpPr>
      <p:grpSpPr>
        <a:xfrm>
          <a:off x="0" y="0"/>
          <a:ext cx="0" cy="0"/>
          <a:chOff x="0" y="0"/>
          <a:chExt cx="0" cy="0"/>
        </a:xfrm>
      </p:grpSpPr>
      <p:sp>
        <p:nvSpPr>
          <p:cNvPr id="226" name="Google Shape;226;p15"/>
          <p:cNvSpPr/>
          <p:nvPr/>
        </p:nvSpPr>
        <p:spPr>
          <a:xfrm>
            <a:off x="6132531" y="2599828"/>
            <a:ext cx="2556801" cy="365616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15"/>
          <p:cNvSpPr/>
          <p:nvPr/>
        </p:nvSpPr>
        <p:spPr>
          <a:xfrm>
            <a:off x="8787541" y="2599828"/>
            <a:ext cx="2556801" cy="365616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28" name="Google Shape;228;p15"/>
          <p:cNvPicPr preferRelativeResize="0"/>
          <p:nvPr/>
        </p:nvPicPr>
        <p:blipFill rotWithShape="1">
          <a:blip r:embed="rId3">
            <a:alphaModFix/>
          </a:blip>
          <a:srcRect b="0" l="0" r="0" t="0"/>
          <a:stretch/>
        </p:blipFill>
        <p:spPr>
          <a:xfrm>
            <a:off x="9453940" y="2909518"/>
            <a:ext cx="1224000" cy="1224000"/>
          </a:xfrm>
          <a:prstGeom prst="ellipse">
            <a:avLst/>
          </a:prstGeom>
          <a:noFill/>
          <a:ln cap="flat" cmpd="sng" w="28575">
            <a:solidFill>
              <a:schemeClr val="lt1"/>
            </a:solidFill>
            <a:prstDash val="solid"/>
            <a:round/>
            <a:headEnd len="sm" w="sm" type="none"/>
            <a:tailEnd len="sm" w="sm" type="none"/>
          </a:ln>
        </p:spPr>
      </p:pic>
      <p:sp>
        <p:nvSpPr>
          <p:cNvPr id="229" name="Google Shape;229;p15"/>
          <p:cNvSpPr/>
          <p:nvPr/>
        </p:nvSpPr>
        <p:spPr>
          <a:xfrm>
            <a:off x="8449150" y="152400"/>
            <a:ext cx="5131500" cy="3466500"/>
          </a:xfrm>
          <a:prstGeom prst="roundRect">
            <a:avLst>
              <a:gd fmla="val 3777" name="adj"/>
            </a:avLst>
          </a:prstGeom>
          <a:solidFill>
            <a:schemeClr val="lt1"/>
          </a:solidFill>
          <a:ln>
            <a:noFill/>
          </a:ln>
          <a:effectLst>
            <a:outerShdw blurRad="177800" sx="99000" rotWithShape="0" algn="ctr" dir="5400000" dist="38100" sy="99000">
              <a:srgbClr val="D8D8D8">
                <a:alpha val="95690"/>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1050"/>
              <a:buFont typeface="Arial"/>
              <a:buNone/>
            </a:pPr>
            <a:r>
              <a:rPr b="1" lang="en-GB" sz="1050">
                <a:solidFill>
                  <a:srgbClr val="000646"/>
                </a:solidFill>
              </a:rPr>
              <a:t>Cette slide est l’</a:t>
            </a:r>
            <a:r>
              <a:rPr b="1" lang="en-GB" sz="1050">
                <a:solidFill>
                  <a:srgbClr val="000646"/>
                </a:solidFill>
              </a:rPr>
              <a:t>une des plus importantes</a:t>
            </a:r>
            <a:r>
              <a:rPr b="1" lang="en-GB" sz="1050">
                <a:solidFill>
                  <a:srgbClr val="000646"/>
                </a:solidFill>
              </a:rPr>
              <a:t> de votre pitch deck</a:t>
            </a:r>
            <a:r>
              <a:rPr b="0" i="0" lang="en-GB" sz="1050" u="none" cap="none" strike="noStrike">
                <a:solidFill>
                  <a:srgbClr val="65738E"/>
                </a:solidFill>
                <a:latin typeface="Arial"/>
                <a:ea typeface="Arial"/>
                <a:cs typeface="Arial"/>
                <a:sym typeface="Arial"/>
              </a:rPr>
              <a:t>. </a:t>
            </a:r>
            <a:br>
              <a:rPr b="0" i="0" lang="en-GB" sz="1050" u="none" cap="none" strike="noStrike">
                <a:solidFill>
                  <a:srgbClr val="65738E"/>
                </a:solidFill>
                <a:latin typeface="Arial"/>
                <a:ea typeface="Arial"/>
                <a:cs typeface="Arial"/>
                <a:sym typeface="Arial"/>
              </a:rPr>
            </a:br>
            <a:br>
              <a:rPr b="0" i="0" lang="en-GB" sz="1050" u="none" cap="none" strike="noStrike">
                <a:solidFill>
                  <a:srgbClr val="65738E"/>
                </a:solidFill>
                <a:latin typeface="Arial"/>
                <a:ea typeface="Arial"/>
                <a:cs typeface="Arial"/>
                <a:sym typeface="Arial"/>
              </a:rPr>
            </a:br>
            <a:r>
              <a:rPr lang="en-GB" sz="1050">
                <a:solidFill>
                  <a:srgbClr val="65738E"/>
                </a:solidFill>
              </a:rPr>
              <a:t>Les investisseurs souhaitent savoir :</a:t>
            </a:r>
            <a:endParaRPr sz="1050">
              <a:solidFill>
                <a:srgbClr val="65738E"/>
              </a:solidFill>
            </a:endParaRPr>
          </a:p>
          <a:p>
            <a:pPr indent="-295275" lvl="0" marL="457200" marR="0" rtl="0" algn="l">
              <a:lnSpc>
                <a:spcPct val="100000"/>
              </a:lnSpc>
              <a:spcBef>
                <a:spcPts val="0"/>
              </a:spcBef>
              <a:spcAft>
                <a:spcPts val="0"/>
              </a:spcAft>
              <a:buClr>
                <a:srgbClr val="65738E"/>
              </a:buClr>
              <a:buSzPts val="1050"/>
              <a:buChar char="●"/>
            </a:pPr>
            <a:r>
              <a:rPr lang="en-GB" sz="1050">
                <a:solidFill>
                  <a:srgbClr val="65738E"/>
                </a:solidFill>
              </a:rPr>
              <a:t>Pourquoi vous êtes les meilleurs pour développer cette entreprise</a:t>
            </a:r>
            <a:endParaRPr b="0" i="0" sz="1050" u="none" cap="none" strike="noStrike">
              <a:solidFill>
                <a:srgbClr val="65738E"/>
              </a:solidFill>
              <a:latin typeface="Arial"/>
              <a:ea typeface="Arial"/>
              <a:cs typeface="Arial"/>
              <a:sym typeface="Arial"/>
            </a:endParaRPr>
          </a:p>
          <a:p>
            <a:pPr indent="-295275" lvl="0" marL="457200" marR="0" rtl="0" algn="l">
              <a:lnSpc>
                <a:spcPct val="100000"/>
              </a:lnSpc>
              <a:spcBef>
                <a:spcPts val="0"/>
              </a:spcBef>
              <a:spcAft>
                <a:spcPts val="0"/>
              </a:spcAft>
              <a:buClr>
                <a:srgbClr val="65738E"/>
              </a:buClr>
              <a:buSzPts val="1050"/>
              <a:buFont typeface="Arial"/>
              <a:buChar char="●"/>
            </a:pPr>
            <a:r>
              <a:rPr lang="en-GB" sz="1050">
                <a:solidFill>
                  <a:srgbClr val="65738E"/>
                </a:solidFill>
              </a:rPr>
              <a:t>Quelles compétences, expériences et connaissances donnent à votre équipe un avantage</a:t>
            </a:r>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6573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Présentez votre équipe et mettez en avant leur expérience et leur expertise pertinente. C'est également une bonne occasion de présenter vos advisors ou mentors que vous avez à bord. N'oubliez pas d'inclure une description pour chaque membre qui met en évidence leurs forces clés et expérience.</a:t>
            </a:r>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6573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Vous pouvez également placer cette slide plus tôt, après celle sur votre solution et produit. C'est particulièrement important si vous cherchez à obtenir des financements d’amorçage, car les investisseurs voudront savoir qu'il y a une équipe solide derrière votre idée.</a:t>
            </a:r>
            <a:endParaRPr b="0" i="0" sz="900" u="none" cap="none" strike="noStrike">
              <a:solidFill>
                <a:srgbClr val="6062FF"/>
              </a:solidFill>
              <a:latin typeface="Arial"/>
              <a:ea typeface="Arial"/>
              <a:cs typeface="Arial"/>
              <a:sym typeface="Arial"/>
            </a:endParaRPr>
          </a:p>
        </p:txBody>
      </p:sp>
      <p:sp>
        <p:nvSpPr>
          <p:cNvPr id="230" name="Google Shape;230;p15"/>
          <p:cNvSpPr/>
          <p:nvPr/>
        </p:nvSpPr>
        <p:spPr>
          <a:xfrm>
            <a:off x="827154" y="747703"/>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31" name="Google Shape;231;p15"/>
          <p:cNvSpPr txBox="1"/>
          <p:nvPr/>
        </p:nvSpPr>
        <p:spPr>
          <a:xfrm>
            <a:off x="827155" y="964967"/>
            <a:ext cx="2557740" cy="5211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L’équipe</a:t>
            </a:r>
            <a:endParaRPr b="0" i="0" sz="3400" u="none" cap="none" strike="noStrike">
              <a:solidFill>
                <a:srgbClr val="000646"/>
              </a:solidFill>
              <a:latin typeface="Work Sans SemiBold"/>
              <a:ea typeface="Work Sans SemiBold"/>
              <a:cs typeface="Work Sans SemiBold"/>
              <a:sym typeface="Work Sans SemiBold"/>
            </a:endParaRPr>
          </a:p>
        </p:txBody>
      </p:sp>
      <p:sp>
        <p:nvSpPr>
          <p:cNvPr id="232" name="Google Shape;232;p15"/>
          <p:cNvSpPr/>
          <p:nvPr/>
        </p:nvSpPr>
        <p:spPr>
          <a:xfrm>
            <a:off x="827154" y="2599828"/>
            <a:ext cx="2556801" cy="365616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33" name="Google Shape;233;p15"/>
          <p:cNvPicPr preferRelativeResize="0"/>
          <p:nvPr/>
        </p:nvPicPr>
        <p:blipFill rotWithShape="1">
          <a:blip r:embed="rId4">
            <a:alphaModFix/>
          </a:blip>
          <a:srcRect b="0" l="0" r="0" t="0"/>
          <a:stretch/>
        </p:blipFill>
        <p:spPr>
          <a:xfrm>
            <a:off x="1493554" y="2909518"/>
            <a:ext cx="1224000" cy="1224000"/>
          </a:xfrm>
          <a:prstGeom prst="ellipse">
            <a:avLst/>
          </a:prstGeom>
          <a:noFill/>
          <a:ln cap="flat" cmpd="sng" w="28575">
            <a:solidFill>
              <a:schemeClr val="lt1"/>
            </a:solidFill>
            <a:prstDash val="solid"/>
            <a:round/>
            <a:headEnd len="sm" w="sm" type="none"/>
            <a:tailEnd len="sm" w="sm" type="none"/>
          </a:ln>
        </p:spPr>
      </p:pic>
      <p:sp>
        <p:nvSpPr>
          <p:cNvPr id="234" name="Google Shape;234;p15"/>
          <p:cNvSpPr txBox="1"/>
          <p:nvPr/>
        </p:nvSpPr>
        <p:spPr>
          <a:xfrm>
            <a:off x="1106730" y="4937670"/>
            <a:ext cx="1997650" cy="11820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235" name="Google Shape;235;p15"/>
          <p:cNvSpPr txBox="1"/>
          <p:nvPr/>
        </p:nvSpPr>
        <p:spPr>
          <a:xfrm>
            <a:off x="1106730" y="4341272"/>
            <a:ext cx="1997650" cy="7372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1600" u="none" cap="none" strike="noStrike">
                <a:solidFill>
                  <a:srgbClr val="6062FF"/>
                </a:solidFill>
                <a:latin typeface="Work Sans"/>
                <a:ea typeface="Work Sans"/>
                <a:cs typeface="Work Sans"/>
                <a:sym typeface="Work Sans"/>
              </a:rPr>
              <a:t>Michael Vernon</a:t>
            </a:r>
            <a:br>
              <a:rPr b="1" i="0" lang="en-GB" sz="1400" u="none" cap="none" strike="noStrike">
                <a:solidFill>
                  <a:srgbClr val="6062FF"/>
                </a:solidFill>
                <a:latin typeface="Work Sans"/>
                <a:ea typeface="Work Sans"/>
                <a:cs typeface="Work Sans"/>
                <a:sym typeface="Work Sans"/>
              </a:rPr>
            </a:br>
            <a:r>
              <a:rPr lang="en-GB">
                <a:solidFill>
                  <a:srgbClr val="000646"/>
                </a:solidFill>
                <a:latin typeface="Work Sans"/>
                <a:ea typeface="Work Sans"/>
                <a:cs typeface="Work Sans"/>
                <a:sym typeface="Work Sans"/>
              </a:rPr>
              <a:t>Co-Fondateur</a:t>
            </a:r>
            <a:r>
              <a:rPr b="0" i="0" lang="en-GB" sz="1400" u="none" cap="none" strike="noStrike">
                <a:solidFill>
                  <a:srgbClr val="000646"/>
                </a:solidFill>
                <a:latin typeface="Work Sans"/>
                <a:ea typeface="Work Sans"/>
                <a:cs typeface="Work Sans"/>
                <a:sym typeface="Work Sans"/>
              </a:rPr>
              <a:t> &amp; CEO</a:t>
            </a:r>
            <a:endParaRPr/>
          </a:p>
        </p:txBody>
      </p:sp>
      <p:sp>
        <p:nvSpPr>
          <p:cNvPr id="236" name="Google Shape;236;p15"/>
          <p:cNvSpPr/>
          <p:nvPr/>
        </p:nvSpPr>
        <p:spPr>
          <a:xfrm>
            <a:off x="3472880" y="2599828"/>
            <a:ext cx="2556801" cy="365616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37" name="Google Shape;237;p15"/>
          <p:cNvPicPr preferRelativeResize="0"/>
          <p:nvPr/>
        </p:nvPicPr>
        <p:blipFill rotWithShape="1">
          <a:blip r:embed="rId5">
            <a:alphaModFix/>
          </a:blip>
          <a:srcRect b="0" l="0" r="0" t="0"/>
          <a:stretch/>
        </p:blipFill>
        <p:spPr>
          <a:xfrm>
            <a:off x="4139280" y="2909518"/>
            <a:ext cx="1224000" cy="1224000"/>
          </a:xfrm>
          <a:prstGeom prst="ellipse">
            <a:avLst/>
          </a:prstGeom>
          <a:noFill/>
          <a:ln cap="flat" cmpd="sng" w="28575">
            <a:solidFill>
              <a:schemeClr val="lt1"/>
            </a:solidFill>
            <a:prstDash val="solid"/>
            <a:round/>
            <a:headEnd len="sm" w="sm" type="none"/>
            <a:tailEnd len="sm" w="sm" type="none"/>
          </a:ln>
        </p:spPr>
      </p:pic>
      <p:sp>
        <p:nvSpPr>
          <p:cNvPr id="238" name="Google Shape;238;p15"/>
          <p:cNvSpPr txBox="1"/>
          <p:nvPr/>
        </p:nvSpPr>
        <p:spPr>
          <a:xfrm>
            <a:off x="3752455" y="4937670"/>
            <a:ext cx="1997650" cy="11820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239" name="Google Shape;239;p15"/>
          <p:cNvSpPr txBox="1"/>
          <p:nvPr/>
        </p:nvSpPr>
        <p:spPr>
          <a:xfrm>
            <a:off x="3752455" y="4341272"/>
            <a:ext cx="1997650" cy="7372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1600" u="none" cap="none" strike="noStrike">
                <a:solidFill>
                  <a:srgbClr val="6062FF"/>
                </a:solidFill>
                <a:latin typeface="Work Sans"/>
                <a:ea typeface="Work Sans"/>
                <a:cs typeface="Work Sans"/>
                <a:sym typeface="Work Sans"/>
              </a:rPr>
              <a:t>Emma </a:t>
            </a:r>
            <a:r>
              <a:rPr b="1" lang="en-GB" sz="1600">
                <a:solidFill>
                  <a:srgbClr val="6062FF"/>
                </a:solidFill>
                <a:latin typeface="Work Sans"/>
                <a:ea typeface="Work Sans"/>
                <a:cs typeface="Work Sans"/>
                <a:sym typeface="Work Sans"/>
              </a:rPr>
              <a:t>Durand</a:t>
            </a:r>
            <a:br>
              <a:rPr b="1" i="0" lang="en-GB" sz="1400" u="none" cap="none" strike="noStrike">
                <a:solidFill>
                  <a:srgbClr val="6062FF"/>
                </a:solidFill>
                <a:latin typeface="Work Sans"/>
                <a:ea typeface="Work Sans"/>
                <a:cs typeface="Work Sans"/>
                <a:sym typeface="Work Sans"/>
              </a:rPr>
            </a:br>
            <a:r>
              <a:rPr lang="en-GB">
                <a:solidFill>
                  <a:srgbClr val="000646"/>
                </a:solidFill>
                <a:latin typeface="Work Sans"/>
                <a:ea typeface="Work Sans"/>
                <a:cs typeface="Work Sans"/>
                <a:sym typeface="Work Sans"/>
              </a:rPr>
              <a:t>Co-Fondatrice</a:t>
            </a:r>
            <a:endParaRPr/>
          </a:p>
        </p:txBody>
      </p:sp>
      <p:pic>
        <p:nvPicPr>
          <p:cNvPr id="240" name="Google Shape;240;p15"/>
          <p:cNvPicPr preferRelativeResize="0"/>
          <p:nvPr/>
        </p:nvPicPr>
        <p:blipFill rotWithShape="1">
          <a:blip r:embed="rId6">
            <a:alphaModFix/>
          </a:blip>
          <a:srcRect b="0" l="0" r="0" t="0"/>
          <a:stretch/>
        </p:blipFill>
        <p:spPr>
          <a:xfrm>
            <a:off x="6798931" y="2909518"/>
            <a:ext cx="1224000" cy="1224000"/>
          </a:xfrm>
          <a:prstGeom prst="ellipse">
            <a:avLst/>
          </a:prstGeom>
          <a:noFill/>
          <a:ln cap="flat" cmpd="sng" w="28575">
            <a:solidFill>
              <a:schemeClr val="lt1"/>
            </a:solidFill>
            <a:prstDash val="solid"/>
            <a:round/>
            <a:headEnd len="sm" w="sm" type="none"/>
            <a:tailEnd len="sm" w="sm" type="none"/>
          </a:ln>
        </p:spPr>
      </p:pic>
      <p:sp>
        <p:nvSpPr>
          <p:cNvPr id="241" name="Google Shape;241;p15"/>
          <p:cNvSpPr txBox="1"/>
          <p:nvPr/>
        </p:nvSpPr>
        <p:spPr>
          <a:xfrm>
            <a:off x="6412106" y="4937670"/>
            <a:ext cx="1997650" cy="11820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242" name="Google Shape;242;p15"/>
          <p:cNvSpPr txBox="1"/>
          <p:nvPr/>
        </p:nvSpPr>
        <p:spPr>
          <a:xfrm>
            <a:off x="6412106" y="4341272"/>
            <a:ext cx="1997650" cy="7372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1600" u="none" cap="none" strike="noStrike">
                <a:solidFill>
                  <a:srgbClr val="6062FF"/>
                </a:solidFill>
                <a:latin typeface="Work Sans"/>
                <a:ea typeface="Work Sans"/>
                <a:cs typeface="Work Sans"/>
                <a:sym typeface="Work Sans"/>
              </a:rPr>
              <a:t>Luc</a:t>
            </a:r>
            <a:r>
              <a:rPr b="1" lang="en-GB" sz="1600">
                <a:solidFill>
                  <a:srgbClr val="6062FF"/>
                </a:solidFill>
                <a:latin typeface="Work Sans"/>
                <a:ea typeface="Work Sans"/>
                <a:cs typeface="Work Sans"/>
                <a:sym typeface="Work Sans"/>
              </a:rPr>
              <a:t>ie</a:t>
            </a:r>
            <a:r>
              <a:rPr b="1" i="0" lang="en-GB" sz="1600" u="none" cap="none" strike="noStrike">
                <a:solidFill>
                  <a:srgbClr val="6062FF"/>
                </a:solidFill>
                <a:latin typeface="Work Sans"/>
                <a:ea typeface="Work Sans"/>
                <a:cs typeface="Work Sans"/>
                <a:sym typeface="Work Sans"/>
              </a:rPr>
              <a:t> </a:t>
            </a:r>
            <a:r>
              <a:rPr b="1" lang="en-GB" sz="1600">
                <a:solidFill>
                  <a:srgbClr val="6062FF"/>
                </a:solidFill>
                <a:latin typeface="Work Sans"/>
                <a:ea typeface="Work Sans"/>
                <a:cs typeface="Work Sans"/>
                <a:sym typeface="Work Sans"/>
              </a:rPr>
              <a:t>Leroy</a:t>
            </a:r>
            <a:r>
              <a:rPr b="1" i="0" lang="en-GB" sz="1600" u="none" cap="none" strike="noStrike">
                <a:solidFill>
                  <a:srgbClr val="6062FF"/>
                </a:solidFill>
                <a:latin typeface="Work Sans"/>
                <a:ea typeface="Work Sans"/>
                <a:cs typeface="Work Sans"/>
                <a:sym typeface="Work Sans"/>
              </a:rPr>
              <a:t> </a:t>
            </a:r>
            <a:br>
              <a:rPr b="1" i="0" lang="en-GB" sz="1400" u="none" cap="none" strike="noStrike">
                <a:solidFill>
                  <a:srgbClr val="6062FF"/>
                </a:solidFill>
                <a:latin typeface="Work Sans"/>
                <a:ea typeface="Work Sans"/>
                <a:cs typeface="Work Sans"/>
                <a:sym typeface="Work Sans"/>
              </a:rPr>
            </a:br>
            <a:r>
              <a:rPr b="0" i="0" lang="en-GB" sz="1400" u="none" cap="none" strike="noStrike">
                <a:solidFill>
                  <a:srgbClr val="000646"/>
                </a:solidFill>
                <a:latin typeface="Work Sans"/>
                <a:ea typeface="Work Sans"/>
                <a:cs typeface="Work Sans"/>
                <a:sym typeface="Work Sans"/>
              </a:rPr>
              <a:t>CFO</a:t>
            </a:r>
            <a:endParaRPr/>
          </a:p>
        </p:txBody>
      </p:sp>
      <p:sp>
        <p:nvSpPr>
          <p:cNvPr id="243" name="Google Shape;243;p15"/>
          <p:cNvSpPr txBox="1"/>
          <p:nvPr/>
        </p:nvSpPr>
        <p:spPr>
          <a:xfrm>
            <a:off x="9067116" y="4937670"/>
            <a:ext cx="1997650" cy="118202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244" name="Google Shape;244;p15"/>
          <p:cNvSpPr txBox="1"/>
          <p:nvPr/>
        </p:nvSpPr>
        <p:spPr>
          <a:xfrm>
            <a:off x="9067115" y="4341272"/>
            <a:ext cx="1997650" cy="73727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1600" u="none" cap="none" strike="noStrike">
                <a:solidFill>
                  <a:srgbClr val="6062FF"/>
                </a:solidFill>
                <a:latin typeface="Work Sans"/>
                <a:ea typeface="Work Sans"/>
                <a:cs typeface="Work Sans"/>
                <a:sym typeface="Work Sans"/>
              </a:rPr>
              <a:t>Henr</a:t>
            </a:r>
            <a:r>
              <a:rPr b="1" lang="en-GB" sz="1600">
                <a:solidFill>
                  <a:srgbClr val="6062FF"/>
                </a:solidFill>
                <a:latin typeface="Work Sans"/>
                <a:ea typeface="Work Sans"/>
                <a:cs typeface="Work Sans"/>
                <a:sym typeface="Work Sans"/>
              </a:rPr>
              <a:t>i</a:t>
            </a:r>
            <a:r>
              <a:rPr b="1" i="0" lang="en-GB" sz="1600" u="none" cap="none" strike="noStrike">
                <a:solidFill>
                  <a:srgbClr val="6062FF"/>
                </a:solidFill>
                <a:latin typeface="Work Sans"/>
                <a:ea typeface="Work Sans"/>
                <a:cs typeface="Work Sans"/>
                <a:sym typeface="Work Sans"/>
              </a:rPr>
              <a:t> </a:t>
            </a:r>
            <a:r>
              <a:rPr b="1" lang="en-GB" sz="1600">
                <a:solidFill>
                  <a:srgbClr val="6062FF"/>
                </a:solidFill>
                <a:latin typeface="Work Sans"/>
                <a:ea typeface="Work Sans"/>
                <a:cs typeface="Work Sans"/>
                <a:sym typeface="Work Sans"/>
              </a:rPr>
              <a:t>Durand</a:t>
            </a:r>
            <a:br>
              <a:rPr b="1" i="0" lang="en-GB" sz="1400" u="none" cap="none" strike="noStrike">
                <a:solidFill>
                  <a:srgbClr val="6062FF"/>
                </a:solidFill>
                <a:latin typeface="Work Sans"/>
                <a:ea typeface="Work Sans"/>
                <a:cs typeface="Work Sans"/>
                <a:sym typeface="Work Sans"/>
              </a:rPr>
            </a:br>
            <a:r>
              <a:rPr b="0" i="0" lang="en-GB" sz="1400" u="none" cap="none" strike="noStrike">
                <a:solidFill>
                  <a:srgbClr val="000646"/>
                </a:solidFill>
                <a:latin typeface="Work Sans"/>
                <a:ea typeface="Work Sans"/>
                <a:cs typeface="Work Sans"/>
                <a:sym typeface="Work Sans"/>
              </a:rPr>
              <a:t>CTO</a:t>
            </a:r>
            <a:endParaRPr/>
          </a:p>
        </p:txBody>
      </p:sp>
      <p:sp>
        <p:nvSpPr>
          <p:cNvPr id="245" name="Google Shape;245;p15"/>
          <p:cNvSpPr txBox="1"/>
          <p:nvPr/>
        </p:nvSpPr>
        <p:spPr>
          <a:xfrm>
            <a:off x="11832100" y="3027200"/>
            <a:ext cx="1425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800">
                <a:solidFill>
                  <a:srgbClr val="A5A5A5"/>
                </a:solidFill>
              </a:rPr>
              <a:t>X supprimez cette vignette</a:t>
            </a:r>
            <a:endParaRPr sz="800">
              <a:solidFill>
                <a:srgbClr val="A5A5A5"/>
              </a:solidFill>
            </a:endParaRPr>
          </a:p>
        </p:txBody>
      </p:sp>
      <p:pic>
        <p:nvPicPr>
          <p:cNvPr id="246" name="Google Shape;246;p15"/>
          <p:cNvPicPr preferRelativeResize="0"/>
          <p:nvPr/>
        </p:nvPicPr>
        <p:blipFill rotWithShape="1">
          <a:blip r:embed="rId7">
            <a:alphaModFix/>
          </a:blip>
          <a:srcRect b="0" l="0" r="0" t="0"/>
          <a:stretch/>
        </p:blipFill>
        <p:spPr>
          <a:xfrm>
            <a:off x="12673508" y="319195"/>
            <a:ext cx="258495" cy="3525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250" name="Shape 250"/>
        <p:cNvGrpSpPr/>
        <p:nvPr/>
      </p:nvGrpSpPr>
      <p:grpSpPr>
        <a:xfrm>
          <a:off x="0" y="0"/>
          <a:ext cx="0" cy="0"/>
          <a:chOff x="0" y="0"/>
          <a:chExt cx="0" cy="0"/>
        </a:xfrm>
      </p:grpSpPr>
      <p:sp>
        <p:nvSpPr>
          <p:cNvPr id="251" name="Google Shape;251;p16"/>
          <p:cNvSpPr/>
          <p:nvPr/>
        </p:nvSpPr>
        <p:spPr>
          <a:xfrm>
            <a:off x="8613930" y="3531770"/>
            <a:ext cx="2915635" cy="270231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16"/>
          <p:cNvSpPr/>
          <p:nvPr/>
        </p:nvSpPr>
        <p:spPr>
          <a:xfrm>
            <a:off x="8613929" y="6190739"/>
            <a:ext cx="2915635" cy="45719"/>
          </a:xfrm>
          <a:prstGeom prst="rect">
            <a:avLst/>
          </a:prstGeom>
          <a:solidFill>
            <a:srgbClr val="5093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53" name="Google Shape;253;p16"/>
          <p:cNvSpPr/>
          <p:nvPr/>
        </p:nvSpPr>
        <p:spPr>
          <a:xfrm>
            <a:off x="5561241" y="3531770"/>
            <a:ext cx="2915700" cy="2702400"/>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16"/>
          <p:cNvSpPr/>
          <p:nvPr/>
        </p:nvSpPr>
        <p:spPr>
          <a:xfrm>
            <a:off x="5561240" y="6190739"/>
            <a:ext cx="2915635" cy="45719"/>
          </a:xfrm>
          <a:prstGeom prst="rect">
            <a:avLst/>
          </a:prstGeom>
          <a:solidFill>
            <a:schemeClr val="accent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55" name="Google Shape;255;p16"/>
          <p:cNvSpPr/>
          <p:nvPr/>
        </p:nvSpPr>
        <p:spPr>
          <a:xfrm>
            <a:off x="8611134" y="617682"/>
            <a:ext cx="2915635" cy="2702318"/>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16"/>
          <p:cNvSpPr/>
          <p:nvPr/>
        </p:nvSpPr>
        <p:spPr>
          <a:xfrm>
            <a:off x="5561241" y="617682"/>
            <a:ext cx="2915700" cy="2702400"/>
          </a:xfrm>
          <a:prstGeom prst="round2SameRect">
            <a:avLst>
              <a:gd fmla="val 275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16"/>
          <p:cNvSpPr/>
          <p:nvPr/>
        </p:nvSpPr>
        <p:spPr>
          <a:xfrm>
            <a:off x="827154" y="1074684"/>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58" name="Google Shape;258;p16"/>
          <p:cNvSpPr txBox="1"/>
          <p:nvPr/>
        </p:nvSpPr>
        <p:spPr>
          <a:xfrm>
            <a:off x="827154" y="1291948"/>
            <a:ext cx="4011783" cy="5211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Conditions de la levée</a:t>
            </a:r>
            <a:endParaRPr b="0" i="0" sz="3400" u="none" cap="none" strike="noStrike">
              <a:solidFill>
                <a:srgbClr val="000646"/>
              </a:solidFill>
              <a:latin typeface="Work Sans SemiBold"/>
              <a:ea typeface="Work Sans SemiBold"/>
              <a:cs typeface="Work Sans SemiBold"/>
              <a:sym typeface="Work Sans SemiBold"/>
            </a:endParaRPr>
          </a:p>
        </p:txBody>
      </p:sp>
      <p:sp>
        <p:nvSpPr>
          <p:cNvPr id="259" name="Google Shape;259;p16"/>
          <p:cNvSpPr txBox="1"/>
          <p:nvPr/>
        </p:nvSpPr>
        <p:spPr>
          <a:xfrm>
            <a:off x="5961150" y="1656749"/>
            <a:ext cx="2136300" cy="521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3200" u="none" cap="none" strike="noStrike">
                <a:solidFill>
                  <a:srgbClr val="000646"/>
                </a:solidFill>
                <a:latin typeface="Work Sans"/>
                <a:ea typeface="Work Sans"/>
                <a:cs typeface="Work Sans"/>
                <a:sym typeface="Work Sans"/>
              </a:rPr>
              <a:t>500</a:t>
            </a:r>
            <a:r>
              <a:rPr b="1" lang="en-GB" sz="3200">
                <a:solidFill>
                  <a:srgbClr val="000646"/>
                </a:solidFill>
                <a:latin typeface="Work Sans"/>
                <a:ea typeface="Work Sans"/>
                <a:cs typeface="Work Sans"/>
                <a:sym typeface="Work Sans"/>
              </a:rPr>
              <a:t>k €</a:t>
            </a:r>
            <a:br>
              <a:rPr b="0" i="0" lang="en-GB" sz="3200" u="none" cap="none" strike="noStrike">
                <a:solidFill>
                  <a:srgbClr val="000646"/>
                </a:solidFill>
                <a:latin typeface="Work Sans"/>
                <a:ea typeface="Work Sans"/>
                <a:cs typeface="Work Sans"/>
                <a:sym typeface="Work Sans"/>
              </a:rPr>
            </a:br>
            <a:endParaRPr b="0" i="0" sz="3200" u="none" cap="none" strike="noStrike">
              <a:solidFill>
                <a:srgbClr val="000646"/>
              </a:solidFill>
              <a:latin typeface="Work Sans"/>
              <a:ea typeface="Work Sans"/>
              <a:cs typeface="Work Sans"/>
              <a:sym typeface="Work Sans"/>
            </a:endParaRPr>
          </a:p>
        </p:txBody>
      </p:sp>
      <p:sp>
        <p:nvSpPr>
          <p:cNvPr id="260" name="Google Shape;260;p16"/>
          <p:cNvSpPr txBox="1"/>
          <p:nvPr/>
        </p:nvSpPr>
        <p:spPr>
          <a:xfrm>
            <a:off x="744746" y="2565375"/>
            <a:ext cx="4011900" cy="2795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600">
                <a:solidFill>
                  <a:srgbClr val="000646"/>
                </a:solidFill>
                <a:latin typeface="Work Sans"/>
                <a:ea typeface="Work Sans"/>
                <a:cs typeface="Work Sans"/>
                <a:sym typeface="Work Sans"/>
              </a:rPr>
              <a:t>Assurez-vous d'exprimer clairement </a:t>
            </a:r>
            <a:r>
              <a:rPr b="1" lang="en-GB" sz="1600">
                <a:solidFill>
                  <a:srgbClr val="000646"/>
                </a:solidFill>
                <a:latin typeface="Work Sans"/>
                <a:ea typeface="Work Sans"/>
                <a:cs typeface="Work Sans"/>
                <a:sym typeface="Work Sans"/>
              </a:rPr>
              <a:t>ce que vous demandez aux investisseurs</a:t>
            </a:r>
            <a:r>
              <a:rPr lang="en-GB" sz="1600">
                <a:solidFill>
                  <a:srgbClr val="000646"/>
                </a:solidFill>
                <a:latin typeface="Work Sans"/>
                <a:ea typeface="Work Sans"/>
                <a:cs typeface="Work Sans"/>
                <a:sym typeface="Work Sans"/>
              </a:rPr>
              <a:t>.</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 </a:t>
            </a:r>
            <a:endParaRPr b="0"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000646"/>
                </a:solidFill>
                <a:latin typeface="Work Sans"/>
                <a:ea typeface="Work Sans"/>
                <a:cs typeface="Work Sans"/>
                <a:sym typeface="Work Sans"/>
              </a:rPr>
              <a:t>Cette slide est une vue d'ensemble de la proposition d'investissement principale. Elle permet aux investisseurs de voir en un coup d'œil combien ils peuvent investir, à travers quel mécanisme et quelles conditions. Elle montre également que le fondateur comprend le processus d'investissement.</a:t>
            </a:r>
            <a:endParaRPr/>
          </a:p>
          <a:p>
            <a:pPr indent="0" lvl="0" marL="0" marR="0" rtl="0" algn="l">
              <a:lnSpc>
                <a:spcPct val="100000"/>
              </a:lnSpc>
              <a:spcBef>
                <a:spcPts val="0"/>
              </a:spcBef>
              <a:spcAft>
                <a:spcPts val="0"/>
              </a:spcAft>
              <a:buClr>
                <a:schemeClr val="dk1"/>
              </a:buClr>
              <a:buSzPts val="1100"/>
              <a:buFont typeface="Arial"/>
              <a:buNone/>
            </a:pPr>
            <a:br>
              <a:rPr b="0" i="0" lang="en-GB" sz="1200" u="none" cap="none" strike="noStrike">
                <a:solidFill>
                  <a:srgbClr val="000646"/>
                </a:solidFill>
                <a:latin typeface="Work Sans"/>
                <a:ea typeface="Work Sans"/>
                <a:cs typeface="Work Sans"/>
                <a:sym typeface="Work Sans"/>
              </a:rPr>
            </a:br>
            <a:endParaRPr b="0" i="0" sz="1200" u="none" cap="none" strike="noStrike">
              <a:solidFill>
                <a:srgbClr val="000646"/>
              </a:solidFill>
              <a:latin typeface="Work Sans"/>
              <a:ea typeface="Work Sans"/>
              <a:cs typeface="Work Sans"/>
              <a:sym typeface="Work Sans"/>
            </a:endParaRPr>
          </a:p>
        </p:txBody>
      </p:sp>
      <p:sp>
        <p:nvSpPr>
          <p:cNvPr id="261" name="Google Shape;261;p16"/>
          <p:cNvSpPr/>
          <p:nvPr/>
        </p:nvSpPr>
        <p:spPr>
          <a:xfrm>
            <a:off x="5561240" y="3276651"/>
            <a:ext cx="2915635" cy="45719"/>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62" name="Google Shape;262;p16"/>
          <p:cNvSpPr txBox="1"/>
          <p:nvPr/>
        </p:nvSpPr>
        <p:spPr>
          <a:xfrm>
            <a:off x="6179050" y="2137425"/>
            <a:ext cx="1612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2000">
                <a:solidFill>
                  <a:srgbClr val="000646"/>
                </a:solidFill>
                <a:latin typeface="Work Sans"/>
                <a:ea typeface="Work Sans"/>
                <a:cs typeface="Work Sans"/>
                <a:sym typeface="Work Sans"/>
              </a:rPr>
              <a:t>objectif de la levée</a:t>
            </a:r>
            <a:endParaRPr/>
          </a:p>
        </p:txBody>
      </p:sp>
      <p:sp>
        <p:nvSpPr>
          <p:cNvPr id="263" name="Google Shape;263;p16"/>
          <p:cNvSpPr txBox="1"/>
          <p:nvPr/>
        </p:nvSpPr>
        <p:spPr>
          <a:xfrm>
            <a:off x="8705947" y="2045016"/>
            <a:ext cx="2726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1600">
                <a:solidFill>
                  <a:srgbClr val="000646"/>
                </a:solidFill>
                <a:latin typeface="Work Sans"/>
                <a:ea typeface="Work Sans"/>
                <a:cs typeface="Work Sans"/>
                <a:sym typeface="Work Sans"/>
              </a:rPr>
              <a:t>BSA Air ou </a:t>
            </a:r>
            <a:endParaRPr sz="1600">
              <a:solidFill>
                <a:srgbClr val="000646"/>
              </a:solidFill>
              <a:latin typeface="Work Sans"/>
              <a:ea typeface="Work Sans"/>
              <a:cs typeface="Work Sans"/>
              <a:sym typeface="Work Sans"/>
            </a:endParaRPr>
          </a:p>
          <a:p>
            <a:pPr indent="0" lvl="0" marL="0" marR="0" rtl="0" algn="ctr">
              <a:lnSpc>
                <a:spcPct val="100000"/>
              </a:lnSpc>
              <a:spcBef>
                <a:spcPts val="0"/>
              </a:spcBef>
              <a:spcAft>
                <a:spcPts val="0"/>
              </a:spcAft>
              <a:buNone/>
            </a:pPr>
            <a:r>
              <a:rPr lang="en-GB" sz="1600">
                <a:solidFill>
                  <a:srgbClr val="000646"/>
                </a:solidFill>
                <a:latin typeface="Work Sans"/>
                <a:ea typeface="Work Sans"/>
                <a:cs typeface="Work Sans"/>
                <a:sym typeface="Work Sans"/>
              </a:rPr>
              <a:t>Augmentation de capital</a:t>
            </a:r>
            <a:endParaRPr b="0" i="0" sz="1600" u="none" cap="none" strike="noStrike">
              <a:solidFill>
                <a:srgbClr val="000646"/>
              </a:solidFill>
              <a:latin typeface="Work Sans"/>
              <a:ea typeface="Work Sans"/>
              <a:cs typeface="Work Sans"/>
              <a:sym typeface="Work Sans"/>
            </a:endParaRPr>
          </a:p>
        </p:txBody>
      </p:sp>
      <p:sp>
        <p:nvSpPr>
          <p:cNvPr id="264" name="Google Shape;264;p16"/>
          <p:cNvSpPr txBox="1"/>
          <p:nvPr/>
        </p:nvSpPr>
        <p:spPr>
          <a:xfrm>
            <a:off x="8788639" y="1480304"/>
            <a:ext cx="2560500" cy="924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lang="en-GB" sz="1800">
                <a:solidFill>
                  <a:srgbClr val="000646"/>
                </a:solidFill>
                <a:latin typeface="Work Sans"/>
                <a:ea typeface="Work Sans"/>
                <a:cs typeface="Work Sans"/>
                <a:sym typeface="Work Sans"/>
              </a:rPr>
              <a:t>Mécanismes de financement</a:t>
            </a:r>
            <a:endParaRPr/>
          </a:p>
        </p:txBody>
      </p:sp>
      <p:sp>
        <p:nvSpPr>
          <p:cNvPr id="265" name="Google Shape;265;p16"/>
          <p:cNvSpPr txBox="1"/>
          <p:nvPr/>
        </p:nvSpPr>
        <p:spPr>
          <a:xfrm>
            <a:off x="6002760" y="4184064"/>
            <a:ext cx="2136300" cy="588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i="0" lang="en-GB" sz="3200" u="none" cap="none" strike="noStrike">
                <a:solidFill>
                  <a:srgbClr val="000646"/>
                </a:solidFill>
                <a:latin typeface="Work Sans"/>
                <a:ea typeface="Work Sans"/>
                <a:cs typeface="Work Sans"/>
                <a:sym typeface="Work Sans"/>
              </a:rPr>
              <a:t>5,000 €</a:t>
            </a:r>
            <a:br>
              <a:rPr b="0" i="0" lang="en-GB" sz="3200" u="none" cap="none" strike="noStrike">
                <a:solidFill>
                  <a:srgbClr val="000646"/>
                </a:solidFill>
                <a:latin typeface="Work Sans"/>
                <a:ea typeface="Work Sans"/>
                <a:cs typeface="Work Sans"/>
                <a:sym typeface="Work Sans"/>
              </a:rPr>
            </a:br>
            <a:endParaRPr b="0" i="0" sz="3200" u="none" cap="none" strike="noStrike">
              <a:solidFill>
                <a:srgbClr val="000646"/>
              </a:solidFill>
              <a:latin typeface="Work Sans"/>
              <a:ea typeface="Work Sans"/>
              <a:cs typeface="Work Sans"/>
              <a:sym typeface="Work Sans"/>
            </a:endParaRPr>
          </a:p>
        </p:txBody>
      </p:sp>
      <p:sp>
        <p:nvSpPr>
          <p:cNvPr id="266" name="Google Shape;266;p16"/>
          <p:cNvSpPr txBox="1"/>
          <p:nvPr/>
        </p:nvSpPr>
        <p:spPr>
          <a:xfrm>
            <a:off x="5745999" y="4696843"/>
            <a:ext cx="25461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2000">
                <a:solidFill>
                  <a:srgbClr val="000646"/>
                </a:solidFill>
                <a:latin typeface="Work Sans"/>
                <a:ea typeface="Work Sans"/>
                <a:cs typeface="Work Sans"/>
                <a:sym typeface="Work Sans"/>
              </a:rPr>
              <a:t>investissement minimum</a:t>
            </a:r>
            <a:endParaRPr/>
          </a:p>
        </p:txBody>
      </p:sp>
      <p:sp>
        <p:nvSpPr>
          <p:cNvPr id="267" name="Google Shape;267;p16"/>
          <p:cNvSpPr txBox="1"/>
          <p:nvPr/>
        </p:nvSpPr>
        <p:spPr>
          <a:xfrm>
            <a:off x="8874406" y="4818945"/>
            <a:ext cx="2316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GB" sz="1600">
                <a:solidFill>
                  <a:srgbClr val="000646"/>
                </a:solidFill>
                <a:latin typeface="Work Sans"/>
                <a:ea typeface="Work Sans"/>
                <a:cs typeface="Work Sans"/>
                <a:sym typeface="Work Sans"/>
              </a:rPr>
              <a:t>Décote, </a:t>
            </a:r>
            <a:r>
              <a:rPr b="0" i="0" lang="en-GB" sz="1600" u="none" cap="none" strike="noStrike">
                <a:solidFill>
                  <a:srgbClr val="000646"/>
                </a:solidFill>
                <a:latin typeface="Work Sans"/>
                <a:ea typeface="Work Sans"/>
                <a:cs typeface="Work Sans"/>
                <a:sym typeface="Work Sans"/>
              </a:rPr>
              <a:t>Drag along, tag along</a:t>
            </a:r>
            <a:r>
              <a:rPr lang="en-GB" sz="1600">
                <a:solidFill>
                  <a:srgbClr val="000646"/>
                </a:solidFill>
                <a:latin typeface="Work Sans"/>
                <a:ea typeface="Work Sans"/>
                <a:cs typeface="Work Sans"/>
                <a:sym typeface="Work Sans"/>
              </a:rPr>
              <a:t>, droits de </a:t>
            </a:r>
            <a:r>
              <a:rPr b="0" i="0" lang="en-GB" sz="1600" u="none" cap="none" strike="noStrike">
                <a:solidFill>
                  <a:srgbClr val="000646"/>
                </a:solidFill>
                <a:latin typeface="Work Sans"/>
                <a:ea typeface="Work Sans"/>
                <a:cs typeface="Work Sans"/>
                <a:sym typeface="Work Sans"/>
              </a:rPr>
              <a:t>pre-emption</a:t>
            </a:r>
            <a:endParaRPr/>
          </a:p>
          <a:p>
            <a:pPr indent="0" lvl="0" marL="0" marR="0" rtl="0" algn="ctr">
              <a:lnSpc>
                <a:spcPct val="100000"/>
              </a:lnSpc>
              <a:spcBef>
                <a:spcPts val="0"/>
              </a:spcBef>
              <a:spcAft>
                <a:spcPts val="0"/>
              </a:spcAft>
              <a:buNone/>
            </a:pPr>
            <a:r>
              <a:t/>
            </a:r>
            <a:endParaRPr b="0" i="0" sz="1600" u="none" cap="none" strike="noStrike">
              <a:solidFill>
                <a:srgbClr val="000646"/>
              </a:solidFill>
              <a:latin typeface="Work Sans"/>
              <a:ea typeface="Work Sans"/>
              <a:cs typeface="Work Sans"/>
              <a:sym typeface="Work Sans"/>
            </a:endParaRPr>
          </a:p>
        </p:txBody>
      </p:sp>
      <p:sp>
        <p:nvSpPr>
          <p:cNvPr id="268" name="Google Shape;268;p16"/>
          <p:cNvSpPr txBox="1"/>
          <p:nvPr/>
        </p:nvSpPr>
        <p:spPr>
          <a:xfrm>
            <a:off x="8874406" y="4207492"/>
            <a:ext cx="2420757" cy="92493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b="1" lang="en-GB" sz="1800">
                <a:solidFill>
                  <a:srgbClr val="000646"/>
                </a:solidFill>
                <a:latin typeface="Work Sans"/>
                <a:ea typeface="Work Sans"/>
                <a:cs typeface="Work Sans"/>
                <a:sym typeface="Work Sans"/>
              </a:rPr>
              <a:t>Conditions de l’investissement</a:t>
            </a:r>
            <a:endParaRPr/>
          </a:p>
        </p:txBody>
      </p:sp>
      <p:sp>
        <p:nvSpPr>
          <p:cNvPr id="269" name="Google Shape;269;p16"/>
          <p:cNvSpPr/>
          <p:nvPr/>
        </p:nvSpPr>
        <p:spPr>
          <a:xfrm>
            <a:off x="8611133" y="3276651"/>
            <a:ext cx="2915635" cy="45719"/>
          </a:xfrm>
          <a:prstGeom prst="rect">
            <a:avLst/>
          </a:prstGeom>
          <a:solidFill>
            <a:schemeClr val="accent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70" name="Google Shape;270;p16"/>
          <p:cNvSpPr txBox="1"/>
          <p:nvPr/>
        </p:nvSpPr>
        <p:spPr>
          <a:xfrm>
            <a:off x="692935" y="5811213"/>
            <a:ext cx="37404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200">
                <a:solidFill>
                  <a:srgbClr val="000646"/>
                </a:solidFill>
                <a:latin typeface="Work Sans"/>
                <a:ea typeface="Work Sans"/>
                <a:cs typeface="Work Sans"/>
                <a:sym typeface="Work Sans"/>
              </a:rPr>
              <a:t>Nous utilisons </a:t>
            </a:r>
            <a:r>
              <a:rPr b="1" lang="en-GB" sz="1200">
                <a:solidFill>
                  <a:srgbClr val="5C60FF"/>
                </a:solidFill>
                <a:latin typeface="Work Sans"/>
                <a:ea typeface="Work Sans"/>
                <a:cs typeface="Work Sans"/>
                <a:sym typeface="Work Sans"/>
              </a:rPr>
              <a:t>SeedLegals</a:t>
            </a:r>
            <a:r>
              <a:rPr lang="en-GB" sz="1200">
                <a:solidFill>
                  <a:srgbClr val="000646"/>
                </a:solidFill>
                <a:latin typeface="Work Sans"/>
                <a:ea typeface="Work Sans"/>
                <a:cs typeface="Work Sans"/>
                <a:sym typeface="Work Sans"/>
              </a:rPr>
              <a:t> pour négocier, signer et gérer facilement les documents d'investissement, et bien plus encore.</a:t>
            </a:r>
            <a:endParaRPr sz="12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t/>
            </a:r>
            <a:endParaRPr sz="1200">
              <a:solidFill>
                <a:srgbClr val="000646"/>
              </a:solidFill>
              <a:latin typeface="Work Sans"/>
              <a:ea typeface="Work Sans"/>
              <a:cs typeface="Work Sans"/>
              <a:sym typeface="Work Sans"/>
            </a:endParaRPr>
          </a:p>
        </p:txBody>
      </p:sp>
      <p:grpSp>
        <p:nvGrpSpPr>
          <p:cNvPr id="271" name="Google Shape;271;p16"/>
          <p:cNvGrpSpPr/>
          <p:nvPr/>
        </p:nvGrpSpPr>
        <p:grpSpPr>
          <a:xfrm>
            <a:off x="3" y="-804075"/>
            <a:ext cx="5806335" cy="1878738"/>
            <a:chOff x="1723462" y="-1354801"/>
            <a:chExt cx="6200700" cy="1710899"/>
          </a:xfrm>
        </p:grpSpPr>
        <p:sp>
          <p:nvSpPr>
            <p:cNvPr id="272" name="Google Shape;272;p16"/>
            <p:cNvSpPr/>
            <p:nvPr/>
          </p:nvSpPr>
          <p:spPr>
            <a:xfrm>
              <a:off x="1723462" y="-1227902"/>
              <a:ext cx="6200700" cy="1584000"/>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900"/>
                <a:buFont typeface="Arial"/>
                <a:buNone/>
              </a:pPr>
              <a:r>
                <a:rPr b="1" lang="en-GB" sz="900">
                  <a:solidFill>
                    <a:srgbClr val="000646"/>
                  </a:solidFill>
                </a:rPr>
                <a:t>Conseil d’expert :</a:t>
              </a:r>
              <a:endParaRPr b="1" i="0" sz="90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90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Souvent, on voit une présentation brillante qui se termine par une diapositive sur l'équipe, puis... plus rien. Cela laisse l'investisseur se demander pourquoi vous la lui avez envoyée. Votre dernière slide devrait contenir </a:t>
              </a:r>
              <a:r>
                <a:rPr b="1" lang="en-GB" sz="1050">
                  <a:solidFill>
                    <a:srgbClr val="65738E"/>
                  </a:solidFill>
                </a:rPr>
                <a:t>les conditions d’investissements</a:t>
              </a:r>
              <a:r>
                <a:rPr lang="en-GB" sz="1050">
                  <a:solidFill>
                    <a:srgbClr val="65738E"/>
                  </a:solidFill>
                </a:rPr>
                <a:t>.</a:t>
              </a:r>
              <a:endParaRPr sz="1050">
                <a:solidFill>
                  <a:srgbClr val="65738E"/>
                </a:solidFill>
              </a:endParaRPr>
            </a:p>
            <a:p>
              <a:pPr indent="0" lvl="0" marL="0" marR="0" rtl="0" algn="l">
                <a:lnSpc>
                  <a:spcPct val="100000"/>
                </a:lnSpc>
                <a:spcBef>
                  <a:spcPts val="0"/>
                </a:spcBef>
                <a:spcAft>
                  <a:spcPts val="0"/>
                </a:spcAft>
                <a:buClr>
                  <a:srgbClr val="000000"/>
                </a:buClr>
                <a:buSzPts val="1050"/>
                <a:buFont typeface="Arial"/>
                <a:buNone/>
              </a:pPr>
              <a:r>
                <a:t/>
              </a:r>
              <a:endParaRPr sz="1050">
                <a:solidFill>
                  <a:srgbClr val="65738E"/>
                </a:solidFill>
              </a:endParaRPr>
            </a:p>
            <a:p>
              <a:pPr indent="0" lvl="0" marL="0" marR="0" rtl="0" algn="l">
                <a:lnSpc>
                  <a:spcPct val="100000"/>
                </a:lnSpc>
                <a:spcBef>
                  <a:spcPts val="0"/>
                </a:spcBef>
                <a:spcAft>
                  <a:spcPts val="0"/>
                </a:spcAft>
                <a:buClr>
                  <a:srgbClr val="000000"/>
                </a:buClr>
                <a:buSzPts val="900"/>
                <a:buFont typeface="Arial"/>
                <a:buNone/>
              </a:pPr>
              <a:r>
                <a:rPr b="1" i="0" lang="en-GB" sz="900" u="sng" cap="none" strike="noStrike">
                  <a:solidFill>
                    <a:srgbClr val="6062FF"/>
                  </a:solidFill>
                  <a:latin typeface="Arial"/>
                  <a:ea typeface="Arial"/>
                  <a:cs typeface="Arial"/>
                  <a:sym typeface="Arial"/>
                  <a:hlinkClick r:id="rId3">
                    <a:extLst>
                      <a:ext uri="{A12FA001-AC4F-418D-AE19-62706E023703}">
                        <ahyp:hlinkClr val="tx"/>
                      </a:ext>
                    </a:extLst>
                  </a:hlinkClick>
                </a:rPr>
                <a:t>Anthony Rose</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None/>
              </a:pPr>
              <a:r>
                <a:rPr b="0" i="0" lang="en-GB" sz="900" u="none" cap="none" strike="noStrike">
                  <a:solidFill>
                    <a:srgbClr val="222222"/>
                  </a:solidFill>
                  <a:latin typeface="Arial"/>
                  <a:ea typeface="Arial"/>
                  <a:cs typeface="Arial"/>
                  <a:sym typeface="Arial"/>
                </a:rPr>
                <a:t>CEO &amp; Co-</a:t>
              </a:r>
              <a:r>
                <a:rPr lang="en-GB" sz="900">
                  <a:solidFill>
                    <a:srgbClr val="222222"/>
                  </a:solidFill>
                </a:rPr>
                <a:t>fon</a:t>
              </a:r>
              <a:r>
                <a:rPr b="0" i="0" lang="en-GB" sz="900" u="none" cap="none" strike="noStrike">
                  <a:solidFill>
                    <a:srgbClr val="222222"/>
                  </a:solidFill>
                  <a:latin typeface="Arial"/>
                  <a:ea typeface="Arial"/>
                  <a:cs typeface="Arial"/>
                  <a:sym typeface="Arial"/>
                </a:rPr>
                <a:t>d</a:t>
              </a:r>
              <a:r>
                <a:rPr lang="en-GB" sz="900">
                  <a:solidFill>
                    <a:srgbClr val="222222"/>
                  </a:solidFill>
                </a:rPr>
                <a:t>ateur</a:t>
              </a:r>
              <a:r>
                <a:rPr b="0" i="0" lang="en-GB" sz="900" u="none" cap="none" strike="noStrike">
                  <a:solidFill>
                    <a:srgbClr val="222222"/>
                  </a:solidFill>
                  <a:latin typeface="Arial"/>
                  <a:ea typeface="Arial"/>
                  <a:cs typeface="Arial"/>
                  <a:sym typeface="Arial"/>
                </a:rPr>
                <a:t>, </a:t>
              </a:r>
              <a:br>
                <a:rPr b="0" i="0" lang="en-GB" sz="900" u="none" cap="none" strike="noStrike">
                  <a:solidFill>
                    <a:srgbClr val="222222"/>
                  </a:solidFill>
                  <a:latin typeface="Arial"/>
                  <a:ea typeface="Arial"/>
                  <a:cs typeface="Arial"/>
                  <a:sym typeface="Arial"/>
                </a:rPr>
              </a:br>
              <a:r>
                <a:rPr b="0" i="0" lang="en-GB" sz="900" u="sng" cap="none" strike="noStrike">
                  <a:solidFill>
                    <a:schemeClr val="hlink"/>
                  </a:solidFill>
                  <a:latin typeface="Arial"/>
                  <a:ea typeface="Arial"/>
                  <a:cs typeface="Arial"/>
                  <a:sym typeface="Arial"/>
                  <a:hlinkClick r:id="rId4"/>
                </a:rPr>
                <a:t>SeedLegals</a:t>
              </a:r>
              <a:endParaRPr b="0" i="0" sz="900" u="none" cap="none" strike="noStrike">
                <a:solidFill>
                  <a:srgbClr val="6062FF"/>
                </a:solidFill>
                <a:latin typeface="Arial"/>
                <a:ea typeface="Arial"/>
                <a:cs typeface="Arial"/>
                <a:sym typeface="Arial"/>
              </a:endParaRPr>
            </a:p>
          </p:txBody>
        </p:sp>
        <p:pic>
          <p:nvPicPr>
            <p:cNvPr id="273" name="Google Shape;273;p16"/>
            <p:cNvPicPr preferRelativeResize="0"/>
            <p:nvPr/>
          </p:nvPicPr>
          <p:blipFill rotWithShape="1">
            <a:blip r:embed="rId5">
              <a:alphaModFix/>
            </a:blip>
            <a:srcRect b="0" l="0" r="0" t="0"/>
            <a:stretch/>
          </p:blipFill>
          <p:spPr>
            <a:xfrm>
              <a:off x="3197630" y="-180799"/>
              <a:ext cx="442200" cy="414000"/>
            </a:xfrm>
            <a:prstGeom prst="ellipse">
              <a:avLst/>
            </a:prstGeom>
            <a:noFill/>
            <a:ln cap="flat" cmpd="sng" w="28575">
              <a:solidFill>
                <a:schemeClr val="lt1"/>
              </a:solidFill>
              <a:prstDash val="solid"/>
              <a:round/>
              <a:headEnd len="sm" w="sm" type="none"/>
              <a:tailEnd len="sm" w="sm" type="none"/>
            </a:ln>
          </p:spPr>
        </p:pic>
        <p:pic>
          <p:nvPicPr>
            <p:cNvPr id="274" name="Google Shape;274;p16"/>
            <p:cNvPicPr preferRelativeResize="0"/>
            <p:nvPr/>
          </p:nvPicPr>
          <p:blipFill rotWithShape="1">
            <a:blip r:embed="rId6">
              <a:alphaModFix/>
            </a:blip>
            <a:srcRect b="0" l="0" r="0" t="0"/>
            <a:stretch/>
          </p:blipFill>
          <p:spPr>
            <a:xfrm>
              <a:off x="1934229" y="-1354801"/>
              <a:ext cx="333084" cy="253778"/>
            </a:xfrm>
            <a:prstGeom prst="rect">
              <a:avLst/>
            </a:prstGeom>
            <a:noFill/>
            <a:ln>
              <a:noFill/>
            </a:ln>
          </p:spPr>
        </p:pic>
        <p:sp>
          <p:nvSpPr>
            <p:cNvPr id="275" name="Google Shape;275;p16"/>
            <p:cNvSpPr txBox="1"/>
            <p:nvPr/>
          </p:nvSpPr>
          <p:spPr>
            <a:xfrm>
              <a:off x="6342264" y="-1070697"/>
              <a:ext cx="1269502" cy="219789"/>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GB" sz="800">
                  <a:solidFill>
                    <a:srgbClr val="A5A5A5"/>
                  </a:solidFill>
                </a:rPr>
                <a:t>X</a:t>
              </a:r>
              <a:r>
                <a:rPr lang="en-GB" sz="800">
                  <a:solidFill>
                    <a:srgbClr val="A5A5A5"/>
                  </a:solidFill>
                </a:rPr>
                <a:t> supprimer cette vignette</a:t>
              </a:r>
              <a:endParaRPr b="0" i="0" sz="800" u="none" cap="none" strike="noStrike">
                <a:solidFill>
                  <a:srgbClr val="A5A5A5"/>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646"/>
        </a:solidFill>
      </p:bgPr>
    </p:bg>
    <p:spTree>
      <p:nvGrpSpPr>
        <p:cNvPr id="279" name="Shape 279"/>
        <p:cNvGrpSpPr/>
        <p:nvPr/>
      </p:nvGrpSpPr>
      <p:grpSpPr>
        <a:xfrm>
          <a:off x="0" y="0"/>
          <a:ext cx="0" cy="0"/>
          <a:chOff x="0" y="0"/>
          <a:chExt cx="0" cy="0"/>
        </a:xfrm>
      </p:grpSpPr>
      <p:sp>
        <p:nvSpPr>
          <p:cNvPr id="280" name="Google Shape;280;p17"/>
          <p:cNvSpPr/>
          <p:nvPr/>
        </p:nvSpPr>
        <p:spPr>
          <a:xfrm>
            <a:off x="4436221" y="2668917"/>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81" name="Google Shape;281;p17"/>
          <p:cNvSpPr txBox="1"/>
          <p:nvPr/>
        </p:nvSpPr>
        <p:spPr>
          <a:xfrm>
            <a:off x="4436222" y="2932624"/>
            <a:ext cx="3132197" cy="99275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4400">
                <a:solidFill>
                  <a:srgbClr val="F6F9FF"/>
                </a:solidFill>
                <a:latin typeface="Work Sans SemiBold"/>
                <a:ea typeface="Work Sans SemiBold"/>
                <a:cs typeface="Work Sans SemiBold"/>
                <a:sym typeface="Work Sans SemiBold"/>
              </a:rPr>
              <a:t>Merci</a:t>
            </a:r>
            <a:r>
              <a:rPr b="0" i="0" lang="en-GB" sz="4400" u="none" cap="none" strike="noStrike">
                <a:solidFill>
                  <a:srgbClr val="F6F9FF"/>
                </a:solidFill>
                <a:latin typeface="Work Sans SemiBold"/>
                <a:ea typeface="Work Sans SemiBold"/>
                <a:cs typeface="Work Sans SemiBold"/>
                <a:sym typeface="Work Sans SemiBold"/>
              </a:rPr>
              <a:t>.</a:t>
            </a:r>
            <a:endParaRPr b="0" i="0" sz="4400" u="none" cap="none" strike="noStrike">
              <a:solidFill>
                <a:srgbClr val="F6F9FF"/>
              </a:solidFill>
              <a:latin typeface="Work Sans SemiBold"/>
              <a:ea typeface="Work Sans SemiBold"/>
              <a:cs typeface="Work Sans SemiBold"/>
              <a:sym typeface="Work Sans SemiBold"/>
            </a:endParaRPr>
          </a:p>
        </p:txBody>
      </p:sp>
      <p:sp>
        <p:nvSpPr>
          <p:cNvPr id="282" name="Google Shape;282;p17"/>
          <p:cNvSpPr txBox="1"/>
          <p:nvPr/>
        </p:nvSpPr>
        <p:spPr>
          <a:xfrm>
            <a:off x="4436175" y="4504950"/>
            <a:ext cx="3132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u="sng">
                <a:solidFill>
                  <a:schemeClr val="hlink"/>
                </a:solidFill>
                <a:latin typeface="Work Sans"/>
                <a:ea typeface="Work Sans"/>
                <a:cs typeface="Work Sans"/>
                <a:sym typeface="Work Sans"/>
                <a:hlinkClick r:id="rId3"/>
              </a:rPr>
              <a:t>www.votresiteweb.com</a:t>
            </a:r>
            <a:endParaRPr>
              <a:solidFill>
                <a:schemeClr val="lt1"/>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1" lang="en-GB">
                <a:solidFill>
                  <a:schemeClr val="lt1"/>
                </a:solidFill>
                <a:latin typeface="Work Sans"/>
                <a:ea typeface="Work Sans"/>
                <a:cs typeface="Work Sans"/>
                <a:sym typeface="Work Sans"/>
              </a:rPr>
              <a:t>Nom de la personne à contacter</a:t>
            </a:r>
            <a:endParaRPr b="1">
              <a:solidFill>
                <a:schemeClr val="lt1"/>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1" lang="en-GB">
                <a:solidFill>
                  <a:schemeClr val="lt1"/>
                </a:solidFill>
                <a:latin typeface="Work Sans"/>
                <a:ea typeface="Work Sans"/>
                <a:cs typeface="Work Sans"/>
                <a:sym typeface="Work Sans"/>
              </a:rPr>
              <a:t>Email de la personne à contacter</a:t>
            </a:r>
            <a:endParaRPr b="1">
              <a:solidFill>
                <a:schemeClr val="lt1"/>
              </a:solidFill>
              <a:latin typeface="Work Sans"/>
              <a:ea typeface="Work Sans"/>
              <a:cs typeface="Work Sans"/>
              <a:sym typeface="Work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286" name="Shape 286"/>
        <p:cNvGrpSpPr/>
        <p:nvPr/>
      </p:nvGrpSpPr>
      <p:grpSpPr>
        <a:xfrm>
          <a:off x="0" y="0"/>
          <a:ext cx="0" cy="0"/>
          <a:chOff x="0" y="0"/>
          <a:chExt cx="0" cy="0"/>
        </a:xfrm>
      </p:grpSpPr>
      <p:sp>
        <p:nvSpPr>
          <p:cNvPr id="287" name="Google Shape;287;p18"/>
          <p:cNvSpPr/>
          <p:nvPr/>
        </p:nvSpPr>
        <p:spPr>
          <a:xfrm>
            <a:off x="7124893" y="0"/>
            <a:ext cx="5067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8" name="Google Shape;288;p18"/>
          <p:cNvSpPr/>
          <p:nvPr/>
        </p:nvSpPr>
        <p:spPr>
          <a:xfrm>
            <a:off x="823370" y="658290"/>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89" name="Google Shape;289;p18"/>
          <p:cNvSpPr txBox="1"/>
          <p:nvPr/>
        </p:nvSpPr>
        <p:spPr>
          <a:xfrm>
            <a:off x="865845" y="992329"/>
            <a:ext cx="4545900" cy="1519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200">
                <a:solidFill>
                  <a:schemeClr val="dk1"/>
                </a:solidFill>
                <a:latin typeface="Work Sans SemiBold"/>
                <a:ea typeface="Work Sans SemiBold"/>
                <a:cs typeface="Work Sans SemiBold"/>
                <a:sym typeface="Work Sans SemiBold"/>
              </a:rPr>
              <a:t>Besoins d’aide pour lancer votre levée de fonds ?</a:t>
            </a:r>
            <a:endParaRPr b="0" i="0" sz="3200" u="none" cap="none" strike="noStrike">
              <a:solidFill>
                <a:srgbClr val="000646"/>
              </a:solidFill>
              <a:latin typeface="Work Sans SemiBold"/>
              <a:ea typeface="Work Sans SemiBold"/>
              <a:cs typeface="Work Sans SemiBold"/>
              <a:sym typeface="Work Sans SemiBold"/>
            </a:endParaRPr>
          </a:p>
        </p:txBody>
      </p:sp>
      <p:sp>
        <p:nvSpPr>
          <p:cNvPr id="290" name="Google Shape;290;p18"/>
          <p:cNvSpPr txBox="1"/>
          <p:nvPr/>
        </p:nvSpPr>
        <p:spPr>
          <a:xfrm>
            <a:off x="679822" y="3428678"/>
            <a:ext cx="5343600" cy="2516100"/>
          </a:xfrm>
          <a:prstGeom prst="rect">
            <a:avLst/>
          </a:prstGeom>
          <a:noFill/>
          <a:ln>
            <a:noFill/>
          </a:ln>
        </p:spPr>
        <p:txBody>
          <a:bodyPr anchorCtr="0" anchor="t" bIns="0" lIns="0" spcFirstLastPara="1" rIns="0" wrap="square" tIns="0">
            <a:noAutofit/>
          </a:bodyPr>
          <a:lstStyle/>
          <a:p>
            <a:pPr indent="-298450" lvl="0" marL="457200" marR="0" rtl="0" algn="l">
              <a:lnSpc>
                <a:spcPct val="200000"/>
              </a:lnSpc>
              <a:spcBef>
                <a:spcPts val="1200"/>
              </a:spcBef>
              <a:spcAft>
                <a:spcPts val="0"/>
              </a:spcAft>
              <a:buClr>
                <a:srgbClr val="5C60FF"/>
              </a:buClr>
              <a:buSzPts val="1100"/>
              <a:buFont typeface="Montserrat Medium"/>
              <a:buChar char="●"/>
            </a:pPr>
            <a:r>
              <a:rPr lang="en-GB" sz="1300" u="sng">
                <a:solidFill>
                  <a:schemeClr val="hlink"/>
                </a:solidFill>
                <a:latin typeface="Montserrat Medium"/>
                <a:ea typeface="Montserrat Medium"/>
                <a:cs typeface="Montserrat Medium"/>
                <a:sym typeface="Montserrat Medium"/>
                <a:hlinkClick r:id="rId3"/>
              </a:rPr>
              <a:t>Le guide pour réussir votre levée de fonds</a:t>
            </a:r>
            <a:endParaRPr sz="1300">
              <a:solidFill>
                <a:srgbClr val="5C60FF"/>
              </a:solidFill>
              <a:latin typeface="Montserrat Medium"/>
              <a:ea typeface="Montserrat Medium"/>
              <a:cs typeface="Montserrat Medium"/>
              <a:sym typeface="Montserrat Medium"/>
            </a:endParaRPr>
          </a:p>
          <a:p>
            <a:pPr indent="-298450" lvl="0" marL="457200" marR="0" rtl="0" algn="l">
              <a:lnSpc>
                <a:spcPct val="200000"/>
              </a:lnSpc>
              <a:spcBef>
                <a:spcPts val="0"/>
              </a:spcBef>
              <a:spcAft>
                <a:spcPts val="0"/>
              </a:spcAft>
              <a:buClr>
                <a:srgbClr val="5C60FF"/>
              </a:buClr>
              <a:buSzPts val="1100"/>
              <a:buFont typeface="Montserrat Medium"/>
              <a:buChar char="●"/>
            </a:pPr>
            <a:r>
              <a:rPr lang="en-GB" sz="1300" u="sng">
                <a:solidFill>
                  <a:schemeClr val="hlink"/>
                </a:solidFill>
                <a:latin typeface="Montserrat Medium"/>
                <a:ea typeface="Montserrat Medium"/>
                <a:cs typeface="Montserrat Medium"/>
                <a:sym typeface="Montserrat Medium"/>
                <a:hlinkClick r:id="rId4"/>
              </a:rPr>
              <a:t>Comment créer le pitch parfait ?</a:t>
            </a:r>
            <a:endParaRPr i="0" sz="1300" cap="none" strike="noStrike">
              <a:solidFill>
                <a:srgbClr val="5C60FF"/>
              </a:solidFill>
              <a:latin typeface="Montserrat Medium"/>
              <a:ea typeface="Montserrat Medium"/>
              <a:cs typeface="Montserrat Medium"/>
              <a:sym typeface="Montserrat Medium"/>
            </a:endParaRPr>
          </a:p>
          <a:p>
            <a:pPr indent="-298450" lvl="0" marL="457200" marR="0" rtl="0" algn="l">
              <a:lnSpc>
                <a:spcPct val="200000"/>
              </a:lnSpc>
              <a:spcBef>
                <a:spcPts val="0"/>
              </a:spcBef>
              <a:spcAft>
                <a:spcPts val="0"/>
              </a:spcAft>
              <a:buClr>
                <a:srgbClr val="5C60FF"/>
              </a:buClr>
              <a:buSzPts val="1100"/>
              <a:buFont typeface="Montserrat Medium"/>
              <a:buChar char="●"/>
            </a:pPr>
            <a:r>
              <a:rPr lang="en-GB" sz="1300" u="sng">
                <a:solidFill>
                  <a:schemeClr val="hlink"/>
                </a:solidFill>
                <a:latin typeface="Montserrat Medium"/>
                <a:ea typeface="Montserrat Medium"/>
                <a:cs typeface="Montserrat Medium"/>
                <a:sym typeface="Montserrat Medium"/>
                <a:hlinkClick r:id="rId5"/>
              </a:rPr>
              <a:t>BSA Air : Définition et fonctionnement</a:t>
            </a:r>
            <a:endParaRPr i="0" sz="1300" cap="none" strike="noStrike">
              <a:solidFill>
                <a:srgbClr val="5C60FF"/>
              </a:solidFill>
              <a:latin typeface="Montserrat Medium"/>
              <a:ea typeface="Montserrat Medium"/>
              <a:cs typeface="Montserrat Medium"/>
              <a:sym typeface="Montserrat Medium"/>
            </a:endParaRPr>
          </a:p>
          <a:p>
            <a:pPr indent="-298450" lvl="0" marL="457200" marR="0" rtl="0" algn="l">
              <a:lnSpc>
                <a:spcPct val="200000"/>
              </a:lnSpc>
              <a:spcBef>
                <a:spcPts val="0"/>
              </a:spcBef>
              <a:spcAft>
                <a:spcPts val="0"/>
              </a:spcAft>
              <a:buClr>
                <a:srgbClr val="5C60FF"/>
              </a:buClr>
              <a:buSzPts val="1100"/>
              <a:buFont typeface="Montserrat Medium"/>
              <a:buChar char="●"/>
            </a:pPr>
            <a:r>
              <a:rPr lang="en-GB" sz="1300" u="sng">
                <a:solidFill>
                  <a:schemeClr val="hlink"/>
                </a:solidFill>
                <a:latin typeface="Montserrat Medium"/>
                <a:ea typeface="Montserrat Medium"/>
                <a:cs typeface="Montserrat Medium"/>
                <a:sym typeface="Montserrat Medium"/>
                <a:hlinkClick r:id="rId6"/>
              </a:rPr>
              <a:t>Comment bien choisir les termes de votre BSA Air ?</a:t>
            </a:r>
            <a:endParaRPr sz="1300">
              <a:solidFill>
                <a:srgbClr val="5C60FF"/>
              </a:solidFill>
              <a:latin typeface="Montserrat Medium"/>
              <a:ea typeface="Montserrat Medium"/>
              <a:cs typeface="Montserrat Medium"/>
              <a:sym typeface="Montserrat Medium"/>
            </a:endParaRPr>
          </a:p>
          <a:p>
            <a:pPr indent="-298450" lvl="0" marL="457200" marR="0" rtl="0" algn="l">
              <a:lnSpc>
                <a:spcPct val="200000"/>
              </a:lnSpc>
              <a:spcBef>
                <a:spcPts val="0"/>
              </a:spcBef>
              <a:spcAft>
                <a:spcPts val="0"/>
              </a:spcAft>
              <a:buClr>
                <a:srgbClr val="5C60FF"/>
              </a:buClr>
              <a:buSzPts val="1100"/>
              <a:buFont typeface="Montserrat Medium"/>
              <a:buChar char="●"/>
            </a:pPr>
            <a:r>
              <a:rPr lang="en-GB" sz="1300" u="sng">
                <a:solidFill>
                  <a:schemeClr val="hlink"/>
                </a:solidFill>
                <a:latin typeface="Montserrat Medium"/>
                <a:ea typeface="Montserrat Medium"/>
                <a:cs typeface="Montserrat Medium"/>
                <a:sym typeface="Montserrat Medium"/>
                <a:hlinkClick r:id="rId7"/>
              </a:rPr>
              <a:t>BSA Air ou levée de classique : quelle stratégie adoptée ?</a:t>
            </a:r>
            <a:endParaRPr sz="1300">
              <a:solidFill>
                <a:srgbClr val="5C60FF"/>
              </a:solidFill>
              <a:latin typeface="Montserrat Medium"/>
              <a:ea typeface="Montserrat Medium"/>
              <a:cs typeface="Montserrat Medium"/>
              <a:sym typeface="Montserrat Medium"/>
            </a:endParaRPr>
          </a:p>
        </p:txBody>
      </p:sp>
      <p:sp>
        <p:nvSpPr>
          <p:cNvPr id="291" name="Google Shape;291;p18"/>
          <p:cNvSpPr txBox="1"/>
          <p:nvPr/>
        </p:nvSpPr>
        <p:spPr>
          <a:xfrm>
            <a:off x="823371" y="2793086"/>
            <a:ext cx="4112700" cy="324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GB" sz="1600">
                <a:solidFill>
                  <a:srgbClr val="000646"/>
                </a:solidFill>
                <a:latin typeface="Work Sans"/>
                <a:ea typeface="Work Sans"/>
                <a:cs typeface="Work Sans"/>
                <a:sym typeface="Work Sans"/>
              </a:rPr>
              <a:t>Voici des articles qui vous guideront pas à pas :</a:t>
            </a:r>
            <a:endParaRPr/>
          </a:p>
        </p:txBody>
      </p:sp>
      <p:sp>
        <p:nvSpPr>
          <p:cNvPr id="292" name="Google Shape;292;p18"/>
          <p:cNvSpPr txBox="1"/>
          <p:nvPr/>
        </p:nvSpPr>
        <p:spPr>
          <a:xfrm>
            <a:off x="823376" y="6199700"/>
            <a:ext cx="1544100" cy="219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GB" sz="1000">
                <a:solidFill>
                  <a:srgbClr val="65738E"/>
                </a:solidFill>
                <a:latin typeface="Work Sans"/>
                <a:ea typeface="Work Sans"/>
                <a:cs typeface="Work Sans"/>
                <a:sym typeface="Work Sans"/>
              </a:rPr>
              <a:t>X</a:t>
            </a:r>
            <a:r>
              <a:rPr b="0" i="0" lang="en-GB" sz="1000" u="none" cap="none" strike="noStrike">
                <a:solidFill>
                  <a:srgbClr val="65738E"/>
                </a:solidFill>
                <a:latin typeface="Work Sans"/>
                <a:ea typeface="Work Sans"/>
                <a:cs typeface="Work Sans"/>
                <a:sym typeface="Work Sans"/>
              </a:rPr>
              <a:t> </a:t>
            </a:r>
            <a:r>
              <a:rPr lang="en-GB" sz="1000">
                <a:solidFill>
                  <a:srgbClr val="65738E"/>
                </a:solidFill>
                <a:latin typeface="Work Sans"/>
                <a:ea typeface="Work Sans"/>
                <a:cs typeface="Work Sans"/>
                <a:sym typeface="Work Sans"/>
              </a:rPr>
              <a:t>supprimer cette slide</a:t>
            </a:r>
            <a:endParaRPr b="0" i="0" sz="1000" u="none" cap="none" strike="noStrike">
              <a:solidFill>
                <a:srgbClr val="65738E"/>
              </a:solidFill>
              <a:latin typeface="Work Sans"/>
              <a:ea typeface="Work Sans"/>
              <a:cs typeface="Work Sans"/>
              <a:sym typeface="Work Sans"/>
            </a:endParaRPr>
          </a:p>
        </p:txBody>
      </p:sp>
      <p:sp>
        <p:nvSpPr>
          <p:cNvPr id="293" name="Google Shape;293;p18"/>
          <p:cNvSpPr txBox="1"/>
          <p:nvPr/>
        </p:nvSpPr>
        <p:spPr>
          <a:xfrm>
            <a:off x="7417900" y="1582075"/>
            <a:ext cx="4420800" cy="3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GB" sz="1800">
                <a:solidFill>
                  <a:srgbClr val="140C3C"/>
                </a:solidFill>
                <a:latin typeface="Work Sans SemiBold"/>
                <a:ea typeface="Work Sans SemiBold"/>
                <a:cs typeface="Work Sans SemiBold"/>
                <a:sym typeface="Work Sans SemiBold"/>
              </a:rPr>
              <a:t>Digitaliser votre Pitch</a:t>
            </a:r>
            <a:endParaRPr b="0"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lang="en-GB" sz="1600">
                <a:solidFill>
                  <a:srgbClr val="000646"/>
                </a:solidFill>
                <a:latin typeface="Work Sans SemiBold"/>
                <a:ea typeface="Work Sans SemiBold"/>
                <a:cs typeface="Work Sans SemiBold"/>
                <a:sym typeface="Work Sans SemiBold"/>
              </a:rPr>
              <a:t>Notre solution de </a:t>
            </a:r>
            <a:r>
              <a:rPr lang="en-GB" sz="1600" u="sng">
                <a:solidFill>
                  <a:schemeClr val="hlink"/>
                </a:solidFill>
                <a:latin typeface="Work Sans SemiBold"/>
                <a:ea typeface="Work Sans SemiBold"/>
                <a:cs typeface="Work Sans SemiBold"/>
                <a:sym typeface="Work Sans SemiBold"/>
                <a:hlinkClick r:id="rId8"/>
              </a:rPr>
              <a:t>Pitch Deck</a:t>
            </a:r>
            <a:r>
              <a:rPr lang="en-GB" sz="1600">
                <a:solidFill>
                  <a:srgbClr val="000646"/>
                </a:solidFill>
                <a:latin typeface="Work Sans SemiBold"/>
                <a:ea typeface="Work Sans SemiBold"/>
                <a:cs typeface="Work Sans SemiBold"/>
                <a:sym typeface="Work Sans SemiBold"/>
              </a:rPr>
              <a:t> vous permet </a:t>
            </a:r>
            <a:r>
              <a:rPr b="0" i="0" lang="en-GB" sz="1600" u="none" cap="none" strike="noStrike">
                <a:solidFill>
                  <a:srgbClr val="000646"/>
                </a:solidFill>
                <a:latin typeface="Work Sans"/>
                <a:ea typeface="Work Sans"/>
                <a:cs typeface="Work Sans"/>
                <a:sym typeface="Work Sans"/>
              </a:rPr>
              <a:t>:</a:t>
            </a:r>
            <a:endParaRPr b="0"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rPr lang="en-GB" sz="1600">
                <a:solidFill>
                  <a:srgbClr val="000646"/>
                </a:solidFill>
                <a:latin typeface="Work Sans"/>
                <a:ea typeface="Work Sans"/>
                <a:cs typeface="Work Sans"/>
                <a:sym typeface="Work Sans"/>
              </a:rPr>
              <a:t>✅ Créez votre page Pitch avec les informations de votre startup, une video et votre pitch deck</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rPr lang="en-GB" sz="1600">
                <a:solidFill>
                  <a:schemeClr val="dk1"/>
                </a:solidFill>
                <a:latin typeface="Work Sans"/>
                <a:ea typeface="Work Sans"/>
                <a:cs typeface="Work Sans"/>
                <a:sym typeface="Work Sans"/>
              </a:rPr>
              <a:t>✅ </a:t>
            </a:r>
            <a:r>
              <a:rPr lang="en-GB" sz="1600">
                <a:solidFill>
                  <a:srgbClr val="000646"/>
                </a:solidFill>
                <a:latin typeface="Work Sans"/>
                <a:ea typeface="Work Sans"/>
                <a:cs typeface="Work Sans"/>
                <a:sym typeface="Work Sans"/>
              </a:rPr>
              <a:t>Centralisez tout vos documents dans votre Data Room</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rPr lang="en-GB" sz="1600">
                <a:solidFill>
                  <a:schemeClr val="dk1"/>
                </a:solidFill>
                <a:latin typeface="Work Sans"/>
                <a:ea typeface="Work Sans"/>
                <a:cs typeface="Work Sans"/>
                <a:sym typeface="Work Sans"/>
              </a:rPr>
              <a:t>✅ </a:t>
            </a:r>
            <a:r>
              <a:rPr lang="en-GB" sz="1600">
                <a:solidFill>
                  <a:srgbClr val="000646"/>
                </a:solidFill>
                <a:latin typeface="Work Sans"/>
                <a:ea typeface="Work Sans"/>
                <a:cs typeface="Work Sans"/>
                <a:sym typeface="Work Sans"/>
              </a:rPr>
              <a:t>Suivez l'intérêt des investisseurs avec l'Investor Tracker</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1" lang="en-GB" sz="1800">
                <a:solidFill>
                  <a:srgbClr val="000646"/>
                </a:solidFill>
                <a:latin typeface="Work Sans"/>
                <a:ea typeface="Work Sans"/>
                <a:cs typeface="Work Sans"/>
                <a:sym typeface="Work Sans"/>
              </a:rPr>
              <a:t>Discuter avec nos experts</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1" lang="en-GB" sz="1600" u="sng">
                <a:solidFill>
                  <a:schemeClr val="hlink"/>
                </a:solidFill>
                <a:latin typeface="Work Sans"/>
                <a:ea typeface="Work Sans"/>
                <a:cs typeface="Work Sans"/>
                <a:sym typeface="Work Sans"/>
                <a:hlinkClick r:id="rId9"/>
              </a:rPr>
              <a:t>Réservez un créneau</a:t>
            </a:r>
            <a:r>
              <a:rPr b="1" lang="en-GB" sz="1600">
                <a:solidFill>
                  <a:srgbClr val="000646"/>
                </a:solidFill>
                <a:latin typeface="Work Sans"/>
                <a:ea typeface="Work Sans"/>
                <a:cs typeface="Work Sans"/>
                <a:sym typeface="Work Sans"/>
              </a:rPr>
              <a:t> </a:t>
            </a:r>
            <a:r>
              <a:rPr lang="en-GB" sz="1600" u="none">
                <a:solidFill>
                  <a:srgbClr val="000646"/>
                </a:solidFill>
                <a:latin typeface="Work Sans"/>
                <a:ea typeface="Work Sans"/>
                <a:cs typeface="Work Sans"/>
                <a:sym typeface="Work Sans"/>
              </a:rPr>
              <a:t>avec l'un de nos </a:t>
            </a:r>
            <a:r>
              <a:rPr lang="en-GB" sz="1600">
                <a:solidFill>
                  <a:srgbClr val="000646"/>
                </a:solidFill>
                <a:latin typeface="Work Sans"/>
                <a:ea typeface="Work Sans"/>
                <a:cs typeface="Work Sans"/>
                <a:sym typeface="Work Sans"/>
              </a:rPr>
              <a:t>experts</a:t>
            </a:r>
            <a:r>
              <a:rPr lang="en-GB" sz="1600" u="none">
                <a:solidFill>
                  <a:srgbClr val="000646"/>
                </a:solidFill>
                <a:latin typeface="Work Sans"/>
                <a:ea typeface="Work Sans"/>
                <a:cs typeface="Work Sans"/>
                <a:sym typeface="Work Sans"/>
              </a:rPr>
              <a:t> en financement </a:t>
            </a:r>
            <a:r>
              <a:rPr lang="en-GB" sz="1600">
                <a:solidFill>
                  <a:srgbClr val="000646"/>
                </a:solidFill>
                <a:latin typeface="Work Sans"/>
                <a:ea typeface="Work Sans"/>
                <a:cs typeface="Work Sans"/>
                <a:sym typeface="Work Sans"/>
              </a:rPr>
              <a:t>qui vous </a:t>
            </a:r>
            <a:r>
              <a:rPr lang="en-GB" sz="1600" u="none">
                <a:solidFill>
                  <a:srgbClr val="000646"/>
                </a:solidFill>
                <a:latin typeface="Work Sans"/>
                <a:ea typeface="Work Sans"/>
                <a:cs typeface="Work Sans"/>
                <a:sym typeface="Work Sans"/>
              </a:rPr>
              <a:t>expliquer</a:t>
            </a:r>
            <a:r>
              <a:rPr lang="en-GB" sz="1600">
                <a:solidFill>
                  <a:srgbClr val="000646"/>
                </a:solidFill>
                <a:latin typeface="Work Sans"/>
                <a:ea typeface="Work Sans"/>
                <a:cs typeface="Work Sans"/>
                <a:sym typeface="Work Sans"/>
              </a:rPr>
              <a:t>a</a:t>
            </a:r>
            <a:r>
              <a:rPr lang="en-GB" sz="1600" u="none">
                <a:solidFill>
                  <a:srgbClr val="000646"/>
                </a:solidFill>
                <a:latin typeface="Work Sans"/>
                <a:ea typeface="Work Sans"/>
                <a:cs typeface="Work Sans"/>
                <a:sym typeface="Work Sans"/>
              </a:rPr>
              <a:t> comment nous pouvons accélérer et simplifier votre</a:t>
            </a:r>
            <a:r>
              <a:rPr lang="en-GB" sz="1600">
                <a:solidFill>
                  <a:srgbClr val="000646"/>
                </a:solidFill>
                <a:latin typeface="Work Sans"/>
                <a:ea typeface="Work Sans"/>
                <a:cs typeface="Work Sans"/>
                <a:sym typeface="Work Sans"/>
              </a:rPr>
              <a:t> levée.</a:t>
            </a:r>
            <a:endParaRPr i="0" sz="1200" u="none" cap="none" strike="noStrike">
              <a:solidFill>
                <a:srgbClr val="000646"/>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20" name="Shape 20"/>
        <p:cNvGrpSpPr/>
        <p:nvPr/>
      </p:nvGrpSpPr>
      <p:grpSpPr>
        <a:xfrm>
          <a:off x="0" y="0"/>
          <a:ext cx="0" cy="0"/>
          <a:chOff x="0" y="0"/>
          <a:chExt cx="0" cy="0"/>
        </a:xfrm>
      </p:grpSpPr>
      <p:sp>
        <p:nvSpPr>
          <p:cNvPr id="21" name="Google Shape;21;p5"/>
          <p:cNvSpPr/>
          <p:nvPr/>
        </p:nvSpPr>
        <p:spPr>
          <a:xfrm>
            <a:off x="7124893" y="0"/>
            <a:ext cx="506710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2" name="Google Shape;22;p5"/>
          <p:cNvPicPr preferRelativeResize="0"/>
          <p:nvPr/>
        </p:nvPicPr>
        <p:blipFill rotWithShape="1">
          <a:blip r:embed="rId3">
            <a:alphaModFix/>
          </a:blip>
          <a:srcRect b="0" l="0" r="0" t="0"/>
          <a:stretch/>
        </p:blipFill>
        <p:spPr>
          <a:xfrm>
            <a:off x="8004612" y="4014338"/>
            <a:ext cx="979628" cy="979628"/>
          </a:xfrm>
          <a:prstGeom prst="ellipse">
            <a:avLst/>
          </a:prstGeom>
          <a:noFill/>
          <a:ln cap="flat" cmpd="sng" w="28575">
            <a:solidFill>
              <a:schemeClr val="lt1"/>
            </a:solidFill>
            <a:prstDash val="solid"/>
            <a:round/>
            <a:headEnd len="sm" w="sm" type="none"/>
            <a:tailEnd len="sm" w="sm" type="none"/>
          </a:ln>
        </p:spPr>
      </p:pic>
      <p:sp>
        <p:nvSpPr>
          <p:cNvPr id="23" name="Google Shape;23;p5"/>
          <p:cNvSpPr txBox="1"/>
          <p:nvPr/>
        </p:nvSpPr>
        <p:spPr>
          <a:xfrm>
            <a:off x="9248389" y="4066852"/>
            <a:ext cx="2116457" cy="874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1600" cap="none" strike="noStrike">
                <a:solidFill>
                  <a:srgbClr val="6062FF"/>
                </a:solidFill>
                <a:latin typeface="Work Sans"/>
                <a:ea typeface="Work Sans"/>
                <a:cs typeface="Work Sans"/>
                <a:sym typeface="Work Sans"/>
              </a:rPr>
              <a:t>Oliver Kicks</a:t>
            </a:r>
            <a:endParaRPr b="1" i="0" sz="1600" u="none" cap="none" strike="noStrike">
              <a:solidFill>
                <a:srgbClr val="6062FF"/>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222222"/>
                </a:solidFill>
                <a:latin typeface="Work Sans"/>
                <a:ea typeface="Work Sans"/>
                <a:cs typeface="Work Sans"/>
                <a:sym typeface="Work Sans"/>
              </a:rPr>
              <a:t>Principal, </a:t>
            </a:r>
            <a:br>
              <a:rPr b="0" i="0" lang="en-GB" sz="1600" u="none" cap="none" strike="noStrike">
                <a:solidFill>
                  <a:srgbClr val="222222"/>
                </a:solidFill>
                <a:latin typeface="Work Sans"/>
                <a:ea typeface="Work Sans"/>
                <a:cs typeface="Work Sans"/>
                <a:sym typeface="Work Sans"/>
              </a:rPr>
            </a:br>
            <a:r>
              <a:rPr b="0" i="0" lang="en-GB" sz="1600" u="sng" cap="none" strike="noStrike">
                <a:solidFill>
                  <a:srgbClr val="5C60FF"/>
                </a:solidFill>
                <a:latin typeface="Work Sans"/>
                <a:ea typeface="Work Sans"/>
                <a:cs typeface="Work Sans"/>
                <a:sym typeface="Work Sans"/>
                <a:hlinkClick r:id="rId4">
                  <a:extLst>
                    <a:ext uri="{A12FA001-AC4F-418D-AE19-62706E023703}">
                      <ahyp:hlinkClr val="tx"/>
                    </a:ext>
                  </a:extLst>
                </a:hlinkClick>
              </a:rPr>
              <a:t>Concept Ventures</a:t>
            </a:r>
            <a:endParaRPr b="0" i="0" sz="1600" u="none" cap="none" strike="noStrike">
              <a:solidFill>
                <a:srgbClr val="5C60FF"/>
              </a:solidFill>
              <a:latin typeface="Work Sans"/>
              <a:ea typeface="Work Sans"/>
              <a:cs typeface="Work Sans"/>
              <a:sym typeface="Work Sans"/>
            </a:endParaRPr>
          </a:p>
          <a:p>
            <a:pPr indent="0" lvl="0" marL="0" marR="0" rtl="0" algn="l">
              <a:lnSpc>
                <a:spcPct val="100000"/>
              </a:lnSpc>
              <a:spcBef>
                <a:spcPts val="400"/>
              </a:spcBef>
              <a:spcAft>
                <a:spcPts val="400"/>
              </a:spcAft>
              <a:buClr>
                <a:srgbClr val="000000"/>
              </a:buClr>
              <a:buSzPts val="1600"/>
              <a:buFont typeface="Arial"/>
              <a:buNone/>
            </a:pPr>
            <a:r>
              <a:t/>
            </a:r>
            <a:endParaRPr b="0" i="0" sz="1600" u="none" cap="none" strike="noStrike">
              <a:solidFill>
                <a:srgbClr val="000000"/>
              </a:solidFill>
              <a:latin typeface="Work Sans"/>
              <a:ea typeface="Work Sans"/>
              <a:cs typeface="Work Sans"/>
              <a:sym typeface="Work Sans"/>
            </a:endParaRPr>
          </a:p>
        </p:txBody>
      </p:sp>
      <p:sp>
        <p:nvSpPr>
          <p:cNvPr id="24" name="Google Shape;24;p5"/>
          <p:cNvSpPr txBox="1"/>
          <p:nvPr/>
        </p:nvSpPr>
        <p:spPr>
          <a:xfrm>
            <a:off x="7976900" y="1836625"/>
            <a:ext cx="4056600" cy="203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GB" sz="2100">
                <a:solidFill>
                  <a:srgbClr val="000646"/>
                </a:solidFill>
                <a:latin typeface="Open Sans"/>
                <a:ea typeface="Open Sans"/>
                <a:cs typeface="Open Sans"/>
                <a:sym typeface="Open Sans"/>
              </a:rPr>
              <a:t>L’essentiel n’est pas le design, mais le contenu. Concentrez-vous sur votre storytelling, et répondre aux questions : </a:t>
            </a:r>
            <a:r>
              <a:rPr b="1" lang="en-GB" sz="2100">
                <a:solidFill>
                  <a:srgbClr val="000646"/>
                </a:solidFill>
                <a:latin typeface="Open Sans"/>
                <a:ea typeface="Open Sans"/>
                <a:cs typeface="Open Sans"/>
                <a:sym typeface="Open Sans"/>
              </a:rPr>
              <a:t>Pourquoi vous ? Pourquoi maintenant ?</a:t>
            </a:r>
            <a:endParaRPr b="1" i="0" sz="2100" u="none" cap="none" strike="noStrike">
              <a:solidFill>
                <a:srgbClr val="000646"/>
              </a:solidFill>
              <a:latin typeface="Work Sans"/>
              <a:ea typeface="Work Sans"/>
              <a:cs typeface="Work Sans"/>
              <a:sym typeface="Work Sans"/>
            </a:endParaRPr>
          </a:p>
        </p:txBody>
      </p:sp>
      <p:pic>
        <p:nvPicPr>
          <p:cNvPr id="25" name="Google Shape;25;p5"/>
          <p:cNvPicPr preferRelativeResize="0"/>
          <p:nvPr/>
        </p:nvPicPr>
        <p:blipFill rotWithShape="1">
          <a:blip r:embed="rId5">
            <a:alphaModFix/>
          </a:blip>
          <a:srcRect b="0" l="0" r="0" t="0"/>
          <a:stretch/>
        </p:blipFill>
        <p:spPr>
          <a:xfrm>
            <a:off x="7976903" y="1501694"/>
            <a:ext cx="333084" cy="253778"/>
          </a:xfrm>
          <a:prstGeom prst="rect">
            <a:avLst/>
          </a:prstGeom>
          <a:noFill/>
          <a:ln>
            <a:noFill/>
          </a:ln>
        </p:spPr>
      </p:pic>
      <p:sp>
        <p:nvSpPr>
          <p:cNvPr id="26" name="Google Shape;26;p5"/>
          <p:cNvSpPr txBox="1"/>
          <p:nvPr/>
        </p:nvSpPr>
        <p:spPr>
          <a:xfrm>
            <a:off x="747825" y="2137450"/>
            <a:ext cx="5853000" cy="374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800">
                <a:solidFill>
                  <a:srgbClr val="000646"/>
                </a:solidFill>
                <a:latin typeface="Open Sans"/>
                <a:ea typeface="Open Sans"/>
                <a:cs typeface="Open Sans"/>
                <a:sym typeface="Open Sans"/>
              </a:rPr>
              <a:t>Ce modèle est 100% personnalisable. Vous y trouverez des indications à chaque étape pour vous aider à comprendre comment utiliser chaque </a:t>
            </a:r>
            <a:r>
              <a:rPr lang="en-GB" sz="1800">
                <a:solidFill>
                  <a:srgbClr val="000646"/>
                </a:solidFill>
                <a:latin typeface="Open Sans"/>
                <a:ea typeface="Open Sans"/>
                <a:cs typeface="Open Sans"/>
                <a:sym typeface="Open Sans"/>
              </a:rPr>
              <a:t>slide</a:t>
            </a:r>
            <a:r>
              <a:rPr lang="en-GB" sz="1800">
                <a:solidFill>
                  <a:srgbClr val="000646"/>
                </a:solidFill>
                <a:latin typeface="Open Sans"/>
                <a:ea typeface="Open Sans"/>
                <a:cs typeface="Open Sans"/>
                <a:sym typeface="Open Sans"/>
              </a:rPr>
              <a:t>.</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GB" sz="1800">
                <a:solidFill>
                  <a:srgbClr val="000646"/>
                </a:solidFill>
                <a:latin typeface="Open Sans"/>
                <a:ea typeface="Open Sans"/>
                <a:cs typeface="Open Sans"/>
                <a:sym typeface="Open Sans"/>
              </a:rPr>
              <a:t>Nous avons également ajouté des conseils d’investisseurs, d’entrepreneurs et d’experts pour vous aider à créer un deck percutant.</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GB" sz="1800">
                <a:solidFill>
                  <a:srgbClr val="000646"/>
                </a:solidFill>
                <a:latin typeface="Open Sans"/>
                <a:ea typeface="Open Sans"/>
                <a:cs typeface="Open Sans"/>
                <a:sym typeface="Open Sans"/>
              </a:rPr>
              <a:t>Lorsque vous serez prêt(e), supprimez :</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rgbClr val="000646"/>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646"/>
              </a:buClr>
              <a:buSzPts val="1800"/>
              <a:buFont typeface="Open Sans"/>
              <a:buChar char="●"/>
            </a:pPr>
            <a:r>
              <a:rPr lang="en-GB" sz="1800">
                <a:solidFill>
                  <a:srgbClr val="000646"/>
                </a:solidFill>
                <a:latin typeface="Open Sans"/>
                <a:ea typeface="Open Sans"/>
                <a:cs typeface="Open Sans"/>
                <a:sym typeface="Open Sans"/>
              </a:rPr>
              <a:t>Cette </a:t>
            </a:r>
            <a:r>
              <a:rPr lang="en-GB" sz="1800">
                <a:solidFill>
                  <a:srgbClr val="000646"/>
                </a:solidFill>
                <a:latin typeface="Open Sans"/>
                <a:ea typeface="Open Sans"/>
                <a:cs typeface="Open Sans"/>
                <a:sym typeface="Open Sans"/>
              </a:rPr>
              <a:t>slide</a:t>
            </a:r>
            <a:endParaRPr sz="1800">
              <a:solidFill>
                <a:srgbClr val="000646"/>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646"/>
              </a:buClr>
              <a:buSzPts val="1800"/>
              <a:buFont typeface="Open Sans"/>
              <a:buChar char="●"/>
            </a:pPr>
            <a:r>
              <a:rPr lang="en-GB" sz="1800">
                <a:solidFill>
                  <a:srgbClr val="000646"/>
                </a:solidFill>
                <a:latin typeface="Open Sans"/>
                <a:ea typeface="Open Sans"/>
                <a:cs typeface="Open Sans"/>
                <a:sym typeface="Open Sans"/>
              </a:rPr>
              <a:t>Les conseils d'experts</a:t>
            </a:r>
            <a:endParaRPr sz="1800">
              <a:solidFill>
                <a:srgbClr val="000646"/>
              </a:solidFill>
              <a:latin typeface="Open Sans"/>
              <a:ea typeface="Open Sans"/>
              <a:cs typeface="Open Sans"/>
              <a:sym typeface="Open Sans"/>
            </a:endParaRPr>
          </a:p>
          <a:p>
            <a:pPr indent="-342900" lvl="0" marL="457200" marR="0" rtl="0" algn="l">
              <a:lnSpc>
                <a:spcPct val="100000"/>
              </a:lnSpc>
              <a:spcBef>
                <a:spcPts val="0"/>
              </a:spcBef>
              <a:spcAft>
                <a:spcPts val="0"/>
              </a:spcAft>
              <a:buClr>
                <a:srgbClr val="000646"/>
              </a:buClr>
              <a:buSzPts val="1800"/>
              <a:buFont typeface="Open Sans"/>
              <a:buChar char="●"/>
            </a:pPr>
            <a:r>
              <a:rPr lang="en-GB" sz="1800">
                <a:solidFill>
                  <a:srgbClr val="000646"/>
                </a:solidFill>
                <a:latin typeface="Open Sans"/>
                <a:ea typeface="Open Sans"/>
                <a:cs typeface="Open Sans"/>
                <a:sym typeface="Open Sans"/>
              </a:rPr>
              <a:t>La dernière </a:t>
            </a:r>
            <a:r>
              <a:rPr lang="en-GB" sz="1800">
                <a:solidFill>
                  <a:srgbClr val="000646"/>
                </a:solidFill>
                <a:latin typeface="Open Sans"/>
                <a:ea typeface="Open Sans"/>
                <a:cs typeface="Open Sans"/>
                <a:sym typeface="Open Sans"/>
              </a:rPr>
              <a:t>slide</a:t>
            </a:r>
            <a:r>
              <a:rPr lang="en-GB" sz="1800">
                <a:solidFill>
                  <a:srgbClr val="000646"/>
                </a:solidFill>
                <a:latin typeface="Open Sans"/>
                <a:ea typeface="Open Sans"/>
                <a:cs typeface="Open Sans"/>
                <a:sym typeface="Open Sans"/>
              </a:rPr>
              <a:t> du dossier.</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solidFill>
                <a:srgbClr val="000646"/>
              </a:solidFill>
              <a:latin typeface="Open Sans"/>
              <a:ea typeface="Open Sans"/>
              <a:cs typeface="Open Sans"/>
              <a:sym typeface="Open Sans"/>
            </a:endParaRPr>
          </a:p>
          <a:p>
            <a:pPr indent="0" lvl="0" marL="0" marR="0" rtl="0" algn="l">
              <a:lnSpc>
                <a:spcPct val="100000"/>
              </a:lnSpc>
              <a:spcBef>
                <a:spcPts val="0"/>
              </a:spcBef>
              <a:spcAft>
                <a:spcPts val="0"/>
              </a:spcAft>
              <a:buNone/>
            </a:pPr>
            <a:r>
              <a:rPr lang="en-GB" sz="1800">
                <a:solidFill>
                  <a:srgbClr val="000646"/>
                </a:solidFill>
                <a:latin typeface="Open Sans"/>
                <a:ea typeface="Open Sans"/>
                <a:cs typeface="Open Sans"/>
                <a:sym typeface="Open Sans"/>
              </a:rPr>
              <a:t>C’est parti !</a:t>
            </a:r>
            <a:endParaRPr sz="1800">
              <a:solidFill>
                <a:srgbClr val="000646"/>
              </a:solidFill>
              <a:latin typeface="Open Sans"/>
              <a:ea typeface="Open Sans"/>
              <a:cs typeface="Open Sans"/>
              <a:sym typeface="Open Sans"/>
            </a:endParaRPr>
          </a:p>
        </p:txBody>
      </p:sp>
      <p:sp>
        <p:nvSpPr>
          <p:cNvPr id="27" name="Google Shape;27;p5"/>
          <p:cNvSpPr txBox="1"/>
          <p:nvPr/>
        </p:nvSpPr>
        <p:spPr>
          <a:xfrm>
            <a:off x="827151" y="6418175"/>
            <a:ext cx="2507400" cy="219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GB" sz="1000">
                <a:solidFill>
                  <a:srgbClr val="65738E"/>
                </a:solidFill>
                <a:latin typeface="Work Sans"/>
                <a:ea typeface="Work Sans"/>
                <a:cs typeface="Work Sans"/>
                <a:sym typeface="Work Sans"/>
              </a:rPr>
              <a:t>X supprimez cette </a:t>
            </a:r>
            <a:r>
              <a:rPr lang="en-GB" sz="1000">
                <a:solidFill>
                  <a:srgbClr val="65738E"/>
                </a:solidFill>
                <a:latin typeface="Work Sans"/>
                <a:ea typeface="Work Sans"/>
                <a:cs typeface="Work Sans"/>
                <a:sym typeface="Work Sans"/>
              </a:rPr>
              <a:t>slide</a:t>
            </a:r>
            <a:r>
              <a:rPr b="0" i="0" lang="en-GB" sz="1000" u="none" cap="none" strike="noStrike">
                <a:solidFill>
                  <a:srgbClr val="65738E"/>
                </a:solidFill>
                <a:latin typeface="Work Sans"/>
                <a:ea typeface="Work Sans"/>
                <a:cs typeface="Work Sans"/>
                <a:sym typeface="Work Sans"/>
              </a:rPr>
              <a:t> </a:t>
            </a:r>
            <a:endParaRPr b="0" i="0" sz="1000" u="none" cap="none" strike="noStrike">
              <a:solidFill>
                <a:srgbClr val="65738E"/>
              </a:solidFill>
              <a:latin typeface="Work Sans"/>
              <a:ea typeface="Work Sans"/>
              <a:cs typeface="Work Sans"/>
              <a:sym typeface="Work Sans"/>
            </a:endParaRPr>
          </a:p>
        </p:txBody>
      </p:sp>
      <p:sp>
        <p:nvSpPr>
          <p:cNvPr id="28" name="Google Shape;28;p5"/>
          <p:cNvSpPr/>
          <p:nvPr/>
        </p:nvSpPr>
        <p:spPr>
          <a:xfrm>
            <a:off x="827154" y="580610"/>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29" name="Google Shape;29;p5"/>
          <p:cNvSpPr txBox="1"/>
          <p:nvPr/>
        </p:nvSpPr>
        <p:spPr>
          <a:xfrm>
            <a:off x="827154" y="797873"/>
            <a:ext cx="5014847" cy="11331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Comment utiliser cet exemple de pitch deck</a:t>
            </a:r>
            <a:endParaRPr b="0" i="0" sz="3400" u="none" cap="none" strike="noStrike">
              <a:solidFill>
                <a:srgbClr val="000646"/>
              </a:solidFill>
              <a:latin typeface="Work Sans SemiBold"/>
              <a:ea typeface="Work Sans SemiBold"/>
              <a:cs typeface="Work Sans SemiBold"/>
              <a:sym typeface="Work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3">
            <a:alphaModFix/>
          </a:blip>
          <a:srcRect b="0" l="0" r="0" t="0"/>
          <a:stretch/>
        </p:blipFill>
        <p:spPr>
          <a:xfrm rot="-3805086">
            <a:off x="5639668" y="-380801"/>
            <a:ext cx="5544303" cy="4545040"/>
          </a:xfrm>
          <a:prstGeom prst="rect">
            <a:avLst/>
          </a:prstGeom>
          <a:noFill/>
          <a:ln>
            <a:noFill/>
          </a:ln>
        </p:spPr>
      </p:pic>
      <p:sp>
        <p:nvSpPr>
          <p:cNvPr id="35" name="Google Shape;35;p6"/>
          <p:cNvSpPr/>
          <p:nvPr/>
        </p:nvSpPr>
        <p:spPr>
          <a:xfrm>
            <a:off x="827154" y="747703"/>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36" name="Google Shape;36;p6"/>
          <p:cNvSpPr txBox="1"/>
          <p:nvPr/>
        </p:nvSpPr>
        <p:spPr>
          <a:xfrm>
            <a:off x="827150" y="964975"/>
            <a:ext cx="5695200" cy="52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Le problème / Pain point</a:t>
            </a:r>
            <a:endParaRPr b="0" i="0" sz="3400" u="none" cap="none" strike="noStrike">
              <a:solidFill>
                <a:srgbClr val="000646"/>
              </a:solidFill>
              <a:latin typeface="Work Sans SemiBold"/>
              <a:ea typeface="Work Sans SemiBold"/>
              <a:cs typeface="Work Sans SemiBold"/>
              <a:sym typeface="Work Sans SemiBold"/>
            </a:endParaRPr>
          </a:p>
        </p:txBody>
      </p:sp>
      <p:sp>
        <p:nvSpPr>
          <p:cNvPr id="37" name="Google Shape;37;p6"/>
          <p:cNvSpPr txBox="1"/>
          <p:nvPr/>
        </p:nvSpPr>
        <p:spPr>
          <a:xfrm>
            <a:off x="893602" y="3515406"/>
            <a:ext cx="2815663" cy="28967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rgbClr val="000646"/>
                </a:solidFill>
                <a:latin typeface="Work Sans"/>
                <a:ea typeface="Work Sans"/>
                <a:cs typeface="Work Sans"/>
                <a:sym typeface="Work Sans"/>
              </a:rPr>
              <a:t>Probl</a:t>
            </a:r>
            <a:r>
              <a:rPr b="1" lang="en-GB" sz="2000">
                <a:solidFill>
                  <a:srgbClr val="000646"/>
                </a:solidFill>
                <a:latin typeface="Work Sans"/>
                <a:ea typeface="Work Sans"/>
                <a:cs typeface="Work Sans"/>
                <a:sym typeface="Work Sans"/>
              </a:rPr>
              <a:t>è</a:t>
            </a:r>
            <a:r>
              <a:rPr b="1" i="0" lang="en-GB" sz="2000" u="none" cap="none" strike="noStrike">
                <a:solidFill>
                  <a:srgbClr val="000646"/>
                </a:solidFill>
                <a:latin typeface="Work Sans"/>
                <a:ea typeface="Work Sans"/>
                <a:cs typeface="Work Sans"/>
                <a:sym typeface="Work Sans"/>
              </a:rPr>
              <a:t>me  1</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Lorem ipsum dolor sit amet, consectetur adipiscing elit, sed do eiusmod tempor incididunt ut labore et dolore magna aliqua. Ut enim ad minim veniam, quis nostrud exercitation.</a:t>
            </a:r>
            <a:endParaRPr/>
          </a:p>
        </p:txBody>
      </p:sp>
      <p:sp>
        <p:nvSpPr>
          <p:cNvPr id="38" name="Google Shape;38;p6"/>
          <p:cNvSpPr txBox="1"/>
          <p:nvPr/>
        </p:nvSpPr>
        <p:spPr>
          <a:xfrm>
            <a:off x="4652711" y="3515406"/>
            <a:ext cx="2815663" cy="28967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rgbClr val="000646"/>
                </a:solidFill>
                <a:latin typeface="Work Sans"/>
                <a:ea typeface="Work Sans"/>
                <a:cs typeface="Work Sans"/>
                <a:sym typeface="Work Sans"/>
              </a:rPr>
              <a:t>Probl</a:t>
            </a:r>
            <a:r>
              <a:rPr b="1" lang="en-GB" sz="2000">
                <a:solidFill>
                  <a:srgbClr val="000646"/>
                </a:solidFill>
                <a:latin typeface="Work Sans"/>
                <a:ea typeface="Work Sans"/>
                <a:cs typeface="Work Sans"/>
                <a:sym typeface="Work Sans"/>
              </a:rPr>
              <a:t>è</a:t>
            </a:r>
            <a:r>
              <a:rPr b="1" i="0" lang="en-GB" sz="2000" u="none" cap="none" strike="noStrike">
                <a:solidFill>
                  <a:srgbClr val="000646"/>
                </a:solidFill>
                <a:latin typeface="Work Sans"/>
                <a:ea typeface="Work Sans"/>
                <a:cs typeface="Work Sans"/>
                <a:sym typeface="Work Sans"/>
              </a:rPr>
              <a:t>me  2</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Ut enim ad minim veniam, quis nostrud exercitation.</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39" name="Google Shape;39;p6"/>
          <p:cNvSpPr txBox="1"/>
          <p:nvPr/>
        </p:nvSpPr>
        <p:spPr>
          <a:xfrm>
            <a:off x="8430993" y="3515406"/>
            <a:ext cx="2815663" cy="28967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rgbClr val="000646"/>
                </a:solidFill>
                <a:latin typeface="Work Sans"/>
                <a:ea typeface="Work Sans"/>
                <a:cs typeface="Work Sans"/>
                <a:sym typeface="Work Sans"/>
              </a:rPr>
              <a:t>Probl</a:t>
            </a:r>
            <a:r>
              <a:rPr b="1" lang="en-GB" sz="2000">
                <a:solidFill>
                  <a:srgbClr val="000646"/>
                </a:solidFill>
                <a:latin typeface="Work Sans"/>
                <a:ea typeface="Work Sans"/>
                <a:cs typeface="Work Sans"/>
                <a:sym typeface="Work Sans"/>
              </a:rPr>
              <a:t>è</a:t>
            </a:r>
            <a:r>
              <a:rPr b="1" i="0" lang="en-GB" sz="2000" u="none" cap="none" strike="noStrike">
                <a:solidFill>
                  <a:srgbClr val="000646"/>
                </a:solidFill>
                <a:latin typeface="Work Sans"/>
                <a:ea typeface="Work Sans"/>
                <a:cs typeface="Work Sans"/>
                <a:sym typeface="Work Sans"/>
              </a:rPr>
              <a:t>me  3</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Adipiscing elit, sed do eiusmod tempor incididunt ut labore et dolore magna aliqua. Ut enim ad minim veniam, quis nostrud exercitation.</a:t>
            </a:r>
            <a:endParaRPr/>
          </a:p>
        </p:txBody>
      </p:sp>
      <p:sp>
        <p:nvSpPr>
          <p:cNvPr id="40" name="Google Shape;40;p6"/>
          <p:cNvSpPr txBox="1"/>
          <p:nvPr/>
        </p:nvSpPr>
        <p:spPr>
          <a:xfrm>
            <a:off x="845725" y="1891725"/>
            <a:ext cx="6192900" cy="114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GB" sz="1600">
                <a:solidFill>
                  <a:srgbClr val="000646"/>
                </a:solidFill>
                <a:latin typeface="Work Sans"/>
                <a:ea typeface="Work Sans"/>
                <a:cs typeface="Work Sans"/>
                <a:sym typeface="Work Sans"/>
              </a:rPr>
              <a:t>Identifiez les problèmes que votre produit ou service résout. </a:t>
            </a:r>
            <a:r>
              <a:rPr lang="en-GB" sz="1600">
                <a:solidFill>
                  <a:srgbClr val="000646"/>
                </a:solidFill>
                <a:latin typeface="Work Sans"/>
                <a:ea typeface="Work Sans"/>
                <a:cs typeface="Work Sans"/>
                <a:sym typeface="Work Sans"/>
              </a:rPr>
              <a:t>Articulez clairement le point douloureux que vos clients cibles (ICP) rencontrent et expliquez pourquoi les solutions existantes sont insuffisantes.</a:t>
            </a:r>
            <a:endParaRPr sz="1600">
              <a:solidFill>
                <a:srgbClr val="000646"/>
              </a:solidFill>
              <a:latin typeface="Work Sans"/>
              <a:ea typeface="Work Sans"/>
              <a:cs typeface="Work Sans"/>
              <a:sym typeface="Work Sans"/>
            </a:endParaRPr>
          </a:p>
        </p:txBody>
      </p:sp>
      <p:sp>
        <p:nvSpPr>
          <p:cNvPr id="41" name="Google Shape;41;p6"/>
          <p:cNvSpPr/>
          <p:nvPr/>
        </p:nvSpPr>
        <p:spPr>
          <a:xfrm>
            <a:off x="682319" y="6490921"/>
            <a:ext cx="3314120"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42" name="Google Shape;42;p6"/>
          <p:cNvSpPr/>
          <p:nvPr/>
        </p:nvSpPr>
        <p:spPr>
          <a:xfrm>
            <a:off x="4428110" y="6490921"/>
            <a:ext cx="3314120"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43" name="Google Shape;43;p6"/>
          <p:cNvSpPr/>
          <p:nvPr/>
        </p:nvSpPr>
        <p:spPr>
          <a:xfrm>
            <a:off x="8201751" y="6490921"/>
            <a:ext cx="3314120"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grpSp>
        <p:nvGrpSpPr>
          <p:cNvPr id="44" name="Google Shape;44;p6"/>
          <p:cNvGrpSpPr/>
          <p:nvPr/>
        </p:nvGrpSpPr>
        <p:grpSpPr>
          <a:xfrm>
            <a:off x="8590125" y="-335237"/>
            <a:ext cx="3240900" cy="3023687"/>
            <a:chOff x="8660250" y="-530319"/>
            <a:chExt cx="3240900" cy="3023687"/>
          </a:xfrm>
        </p:grpSpPr>
        <p:sp>
          <p:nvSpPr>
            <p:cNvPr id="45" name="Google Shape;45;p6"/>
            <p:cNvSpPr/>
            <p:nvPr/>
          </p:nvSpPr>
          <p:spPr>
            <a:xfrm>
              <a:off x="8660250" y="-403432"/>
              <a:ext cx="3240900" cy="2896800"/>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1050"/>
                <a:buFont typeface="Arial"/>
                <a:buNone/>
              </a:pPr>
              <a:r>
                <a:rPr b="1" lang="en-GB" sz="1050">
                  <a:solidFill>
                    <a:srgbClr val="000646"/>
                  </a:solidFill>
                </a:rPr>
                <a:t>Conseil d’expert </a:t>
              </a:r>
              <a:r>
                <a:rPr b="1" i="0" lang="en-GB" sz="1050" u="none" cap="none" strike="noStrike">
                  <a:solidFill>
                    <a:srgbClr val="000646"/>
                  </a:solidFill>
                  <a:latin typeface="Arial"/>
                  <a:ea typeface="Arial"/>
                  <a:cs typeface="Arial"/>
                  <a:sym typeface="Arial"/>
                </a:rPr>
                <a:t>:</a:t>
              </a:r>
              <a:endParaRPr b="1" i="0" sz="105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5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Trop souvent, les fondateurs commencent par décrire ce qu'ils font (par exemple : "Nous utilisons la blockchain pour permettre une infrastructure de paiement"), et cela ne fera que rendre les investisseurs indifférents. S'ils ne comprennent pas rapidement que vous répondez à un véritable problème client, c’est perdu d’avance et ils passeront au prochain pitch deck. Vous n’êtes pas les seuls à les solliciter. Alors, maximisez votre impact !</a:t>
              </a:r>
              <a:endParaRPr sz="900">
                <a:solidFill>
                  <a:srgbClr val="222222"/>
                </a:solidFill>
                <a:highlight>
                  <a:srgbClr val="D9D2E9"/>
                </a:highlight>
              </a:endParaRPr>
            </a:p>
            <a:p>
              <a:pPr indent="0" lvl="0" marL="0" marR="0" rtl="0" algn="l">
                <a:lnSpc>
                  <a:spcPct val="100000"/>
                </a:lnSpc>
                <a:spcBef>
                  <a:spcPts val="0"/>
                </a:spcBef>
                <a:spcAft>
                  <a:spcPts val="0"/>
                </a:spcAft>
                <a:buClr>
                  <a:srgbClr val="000000"/>
                </a:buClr>
                <a:buSzPts val="1050"/>
                <a:buFont typeface="Arial"/>
                <a:buNone/>
              </a:pPr>
              <a:r>
                <a:t/>
              </a:r>
              <a:endParaRPr sz="900">
                <a:solidFill>
                  <a:srgbClr val="222222"/>
                </a:solidFill>
                <a:highlight>
                  <a:srgbClr val="D9D2E9"/>
                </a:highlight>
              </a:endParaRPr>
            </a:p>
            <a:p>
              <a:pPr indent="0" lvl="0" marL="0" marR="0" rtl="0" algn="l">
                <a:lnSpc>
                  <a:spcPct val="100000"/>
                </a:lnSpc>
                <a:spcBef>
                  <a:spcPts val="0"/>
                </a:spcBef>
                <a:spcAft>
                  <a:spcPts val="0"/>
                </a:spcAft>
                <a:buClr>
                  <a:srgbClr val="000000"/>
                </a:buClr>
                <a:buSzPts val="900"/>
                <a:buFont typeface="Arial"/>
                <a:buNone/>
              </a:pPr>
              <a:r>
                <a:rPr b="1" i="0" lang="en-GB" sz="900" u="sng" cap="none" strike="noStrike">
                  <a:solidFill>
                    <a:srgbClr val="6062FF"/>
                  </a:solidFill>
                  <a:latin typeface="Arial"/>
                  <a:ea typeface="Arial"/>
                  <a:cs typeface="Arial"/>
                  <a:sym typeface="Arial"/>
                  <a:hlinkClick r:id="rId4">
                    <a:extLst>
                      <a:ext uri="{A12FA001-AC4F-418D-AE19-62706E023703}">
                        <ahyp:hlinkClr val="tx"/>
                      </a:ext>
                    </a:extLst>
                  </a:hlinkClick>
                </a:rPr>
                <a:t>Anthony Rose</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None/>
              </a:pPr>
              <a:r>
                <a:rPr b="0" i="0" lang="en-GB" sz="900" u="none" cap="none" strike="noStrike">
                  <a:solidFill>
                    <a:srgbClr val="222222"/>
                  </a:solidFill>
                  <a:latin typeface="Arial"/>
                  <a:ea typeface="Arial"/>
                  <a:cs typeface="Arial"/>
                  <a:sym typeface="Arial"/>
                </a:rPr>
                <a:t>CEO &amp; Co-founder, </a:t>
              </a:r>
              <a:br>
                <a:rPr b="0" i="0" lang="en-GB" sz="900" u="none" cap="none" strike="noStrike">
                  <a:solidFill>
                    <a:srgbClr val="222222"/>
                  </a:solidFill>
                  <a:latin typeface="Arial"/>
                  <a:ea typeface="Arial"/>
                  <a:cs typeface="Arial"/>
                  <a:sym typeface="Arial"/>
                </a:rPr>
              </a:br>
              <a:r>
                <a:rPr b="0" i="0" lang="en-GB" sz="900" u="sng" cap="none" strike="noStrike">
                  <a:solidFill>
                    <a:schemeClr val="hlink"/>
                  </a:solidFill>
                  <a:latin typeface="Arial"/>
                  <a:ea typeface="Arial"/>
                  <a:cs typeface="Arial"/>
                  <a:sym typeface="Arial"/>
                  <a:hlinkClick r:id="rId5"/>
                </a:rPr>
                <a:t>SeedLegals</a:t>
              </a:r>
              <a:endParaRPr b="0" i="0" sz="900" u="none" cap="none" strike="noStrike">
                <a:solidFill>
                  <a:srgbClr val="6062FF"/>
                </a:solidFill>
                <a:latin typeface="Arial"/>
                <a:ea typeface="Arial"/>
                <a:cs typeface="Arial"/>
                <a:sym typeface="Arial"/>
              </a:endParaRPr>
            </a:p>
          </p:txBody>
        </p:sp>
        <p:pic>
          <p:nvPicPr>
            <p:cNvPr id="46" name="Google Shape;46;p6"/>
            <p:cNvPicPr preferRelativeResize="0"/>
            <p:nvPr/>
          </p:nvPicPr>
          <p:blipFill rotWithShape="1">
            <a:blip r:embed="rId6">
              <a:alphaModFix/>
            </a:blip>
            <a:srcRect b="0" l="0" r="0" t="0"/>
            <a:stretch/>
          </p:blipFill>
          <p:spPr>
            <a:xfrm>
              <a:off x="10074138" y="1851074"/>
              <a:ext cx="413100" cy="413100"/>
            </a:xfrm>
            <a:prstGeom prst="ellipse">
              <a:avLst/>
            </a:prstGeom>
            <a:noFill/>
            <a:ln cap="flat" cmpd="sng" w="28575">
              <a:solidFill>
                <a:schemeClr val="lt1"/>
              </a:solidFill>
              <a:prstDash val="solid"/>
              <a:round/>
              <a:headEnd len="sm" w="sm" type="none"/>
              <a:tailEnd len="sm" w="sm" type="none"/>
            </a:ln>
          </p:spPr>
        </p:pic>
        <p:pic>
          <p:nvPicPr>
            <p:cNvPr id="47" name="Google Shape;47;p6"/>
            <p:cNvPicPr preferRelativeResize="0"/>
            <p:nvPr/>
          </p:nvPicPr>
          <p:blipFill rotWithShape="1">
            <a:blip r:embed="rId7">
              <a:alphaModFix/>
            </a:blip>
            <a:srcRect b="0" l="0" r="0" t="0"/>
            <a:stretch/>
          </p:blipFill>
          <p:spPr>
            <a:xfrm>
              <a:off x="8871029" y="-530319"/>
              <a:ext cx="333084" cy="253778"/>
            </a:xfrm>
            <a:prstGeom prst="rect">
              <a:avLst/>
            </a:prstGeom>
            <a:noFill/>
            <a:ln>
              <a:noFill/>
            </a:ln>
          </p:spPr>
        </p:pic>
        <p:sp>
          <p:nvSpPr>
            <p:cNvPr id="48" name="Google Shape;48;p6"/>
            <p:cNvSpPr txBox="1"/>
            <p:nvPr/>
          </p:nvSpPr>
          <p:spPr>
            <a:xfrm>
              <a:off x="10194452" y="-295782"/>
              <a:ext cx="1487100" cy="2199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GB" sz="800">
                  <a:solidFill>
                    <a:srgbClr val="A5A5A5"/>
                  </a:solidFill>
                </a:rPr>
                <a:t>X</a:t>
              </a:r>
              <a:r>
                <a:rPr b="0" i="0" lang="en-GB" sz="800" u="none" cap="none" strike="noStrike">
                  <a:solidFill>
                    <a:srgbClr val="A5A5A5"/>
                  </a:solidFill>
                  <a:latin typeface="Arial"/>
                  <a:ea typeface="Arial"/>
                  <a:cs typeface="Arial"/>
                  <a:sym typeface="Arial"/>
                </a:rPr>
                <a:t> </a:t>
              </a:r>
              <a:r>
                <a:rPr lang="en-GB" sz="800">
                  <a:solidFill>
                    <a:srgbClr val="A5A5A5"/>
                  </a:solidFill>
                </a:rPr>
                <a:t>supprimez cette vignette</a:t>
              </a:r>
              <a:endParaRPr sz="800">
                <a:solidFill>
                  <a:srgbClr val="A5A5A5"/>
                </a:solidFill>
              </a:endParaRPr>
            </a:p>
            <a:p>
              <a:pPr indent="0" lvl="0" marL="0" marR="0" rtl="0" algn="ctr">
                <a:lnSpc>
                  <a:spcPct val="100000"/>
                </a:lnSpc>
                <a:spcBef>
                  <a:spcPts val="0"/>
                </a:spcBef>
                <a:spcAft>
                  <a:spcPts val="0"/>
                </a:spcAft>
                <a:buClr>
                  <a:schemeClr val="dk1"/>
                </a:buClr>
                <a:buSzPts val="1100"/>
                <a:buFont typeface="Arial"/>
                <a:buNone/>
              </a:pPr>
              <a:r>
                <a:t/>
              </a:r>
              <a:endParaRPr sz="800">
                <a:solidFill>
                  <a:srgbClr val="A5A5A5"/>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52" name="Shape 52"/>
        <p:cNvGrpSpPr/>
        <p:nvPr/>
      </p:nvGrpSpPr>
      <p:grpSpPr>
        <a:xfrm>
          <a:off x="0" y="0"/>
          <a:ext cx="0" cy="0"/>
          <a:chOff x="0" y="0"/>
          <a:chExt cx="0" cy="0"/>
        </a:xfrm>
      </p:grpSpPr>
      <p:sp>
        <p:nvSpPr>
          <p:cNvPr id="53" name="Google Shape;53;p7"/>
          <p:cNvSpPr/>
          <p:nvPr/>
        </p:nvSpPr>
        <p:spPr>
          <a:xfrm>
            <a:off x="8829739" y="0"/>
            <a:ext cx="3362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 name="Google Shape;54;p7"/>
          <p:cNvSpPr/>
          <p:nvPr/>
        </p:nvSpPr>
        <p:spPr>
          <a:xfrm>
            <a:off x="5389848" y="0"/>
            <a:ext cx="336226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 name="Google Shape;55;p7"/>
          <p:cNvSpPr/>
          <p:nvPr/>
        </p:nvSpPr>
        <p:spPr>
          <a:xfrm>
            <a:off x="827154" y="2402911"/>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56" name="Google Shape;56;p7"/>
          <p:cNvSpPr txBox="1"/>
          <p:nvPr/>
        </p:nvSpPr>
        <p:spPr>
          <a:xfrm>
            <a:off x="827154" y="2620175"/>
            <a:ext cx="4114013" cy="5211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000">
                <a:solidFill>
                  <a:srgbClr val="000646"/>
                </a:solidFill>
                <a:latin typeface="Work Sans SemiBold"/>
                <a:ea typeface="Work Sans SemiBold"/>
                <a:cs typeface="Work Sans SemiBold"/>
                <a:sym typeface="Work Sans SemiBold"/>
              </a:rPr>
              <a:t>La solution</a:t>
            </a:r>
            <a:endParaRPr b="0" i="0" sz="3000" u="none" cap="none" strike="noStrike">
              <a:solidFill>
                <a:srgbClr val="000646"/>
              </a:solidFill>
              <a:latin typeface="Work Sans SemiBold"/>
              <a:ea typeface="Work Sans SemiBold"/>
              <a:cs typeface="Work Sans SemiBold"/>
              <a:sym typeface="Work Sans SemiBold"/>
            </a:endParaRPr>
          </a:p>
        </p:txBody>
      </p:sp>
      <p:sp>
        <p:nvSpPr>
          <p:cNvPr id="57" name="Google Shape;57;p7"/>
          <p:cNvSpPr txBox="1"/>
          <p:nvPr/>
        </p:nvSpPr>
        <p:spPr>
          <a:xfrm>
            <a:off x="845723" y="3524660"/>
            <a:ext cx="3908022" cy="301812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Décrivez comment votre solution résout les problèmes identifiés.</a:t>
            </a:r>
            <a:br>
              <a:rPr b="1"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Lorem ipsum dolor sit amet, consectetur adipiscing elit, sed do eiusmod tempor incididunt ut labore et dolore magna aliqua. Ut enim ad minim veniam, quis nostrud exercitation.</a:t>
            </a:r>
            <a:endParaRPr/>
          </a:p>
        </p:txBody>
      </p:sp>
      <p:sp>
        <p:nvSpPr>
          <p:cNvPr id="58" name="Google Shape;58;p7"/>
          <p:cNvSpPr txBox="1"/>
          <p:nvPr/>
        </p:nvSpPr>
        <p:spPr>
          <a:xfrm>
            <a:off x="5675671" y="359166"/>
            <a:ext cx="2474379" cy="4559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rgbClr val="000646"/>
                </a:solidFill>
                <a:latin typeface="Work Sans"/>
                <a:ea typeface="Work Sans"/>
                <a:cs typeface="Work Sans"/>
                <a:sym typeface="Work Sans"/>
              </a:rPr>
              <a:t>Features</a:t>
            </a:r>
            <a:endParaRPr b="0" i="0" sz="2000" u="none" cap="none" strike="noStrike">
              <a:solidFill>
                <a:srgbClr val="000646"/>
              </a:solidFill>
              <a:latin typeface="Work Sans"/>
              <a:ea typeface="Work Sans"/>
              <a:cs typeface="Work Sans"/>
              <a:sym typeface="Work Sans"/>
            </a:endParaRPr>
          </a:p>
        </p:txBody>
      </p:sp>
      <p:sp>
        <p:nvSpPr>
          <p:cNvPr id="59" name="Google Shape;59;p7"/>
          <p:cNvSpPr/>
          <p:nvPr/>
        </p:nvSpPr>
        <p:spPr>
          <a:xfrm rot="10800000">
            <a:off x="5731620" y="1030968"/>
            <a:ext cx="207162" cy="207162"/>
          </a:xfrm>
          <a:prstGeom prst="ellipse">
            <a:avLst/>
          </a:prstGeom>
          <a:solidFill>
            <a:srgbClr val="5093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7"/>
          <p:cNvSpPr txBox="1"/>
          <p:nvPr/>
        </p:nvSpPr>
        <p:spPr>
          <a:xfrm>
            <a:off x="5938782" y="973247"/>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sp>
        <p:nvSpPr>
          <p:cNvPr id="61" name="Google Shape;61;p7"/>
          <p:cNvSpPr/>
          <p:nvPr/>
        </p:nvSpPr>
        <p:spPr>
          <a:xfrm rot="10800000">
            <a:off x="5731620" y="2411091"/>
            <a:ext cx="207162" cy="207162"/>
          </a:xfrm>
          <a:prstGeom prst="ellipse">
            <a:avLst/>
          </a:prstGeom>
          <a:solidFill>
            <a:srgbClr val="5093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 name="Google Shape;62;p7"/>
          <p:cNvSpPr txBox="1"/>
          <p:nvPr/>
        </p:nvSpPr>
        <p:spPr>
          <a:xfrm>
            <a:off x="5938782" y="2353370"/>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sp>
        <p:nvSpPr>
          <p:cNvPr id="63" name="Google Shape;63;p7"/>
          <p:cNvSpPr/>
          <p:nvPr/>
        </p:nvSpPr>
        <p:spPr>
          <a:xfrm rot="10800000">
            <a:off x="5731620" y="3836643"/>
            <a:ext cx="207162" cy="207162"/>
          </a:xfrm>
          <a:prstGeom prst="ellipse">
            <a:avLst/>
          </a:prstGeom>
          <a:solidFill>
            <a:srgbClr val="5093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 name="Google Shape;64;p7"/>
          <p:cNvSpPr txBox="1"/>
          <p:nvPr/>
        </p:nvSpPr>
        <p:spPr>
          <a:xfrm>
            <a:off x="5938782" y="3778922"/>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rot="10800000">
            <a:off x="5731620" y="5336032"/>
            <a:ext cx="207162" cy="207162"/>
          </a:xfrm>
          <a:prstGeom prst="ellipse">
            <a:avLst/>
          </a:prstGeom>
          <a:solidFill>
            <a:srgbClr val="5093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 name="Google Shape;66;p7"/>
          <p:cNvSpPr txBox="1"/>
          <p:nvPr/>
        </p:nvSpPr>
        <p:spPr>
          <a:xfrm>
            <a:off x="5938782" y="5278311"/>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sp>
        <p:nvSpPr>
          <p:cNvPr id="67" name="Google Shape;67;p7"/>
          <p:cNvSpPr txBox="1"/>
          <p:nvPr/>
        </p:nvSpPr>
        <p:spPr>
          <a:xfrm>
            <a:off x="9026578" y="359166"/>
            <a:ext cx="2474379" cy="4559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2000">
                <a:solidFill>
                  <a:srgbClr val="000646"/>
                </a:solidFill>
                <a:latin typeface="Work Sans"/>
                <a:ea typeface="Work Sans"/>
                <a:cs typeface="Work Sans"/>
                <a:sym typeface="Work Sans"/>
              </a:rPr>
              <a:t>Bénéfices</a:t>
            </a:r>
            <a:endParaRPr b="0" i="0" sz="2000" u="none" cap="none" strike="noStrike">
              <a:solidFill>
                <a:srgbClr val="000646"/>
              </a:solidFill>
              <a:latin typeface="Work Sans"/>
              <a:ea typeface="Work Sans"/>
              <a:cs typeface="Work Sans"/>
              <a:sym typeface="Work Sans"/>
            </a:endParaRPr>
          </a:p>
        </p:txBody>
      </p:sp>
      <p:grpSp>
        <p:nvGrpSpPr>
          <p:cNvPr id="68" name="Google Shape;68;p7"/>
          <p:cNvGrpSpPr/>
          <p:nvPr/>
        </p:nvGrpSpPr>
        <p:grpSpPr>
          <a:xfrm>
            <a:off x="9082527" y="973247"/>
            <a:ext cx="2821703" cy="954107"/>
            <a:chOff x="5850898" y="973247"/>
            <a:chExt cx="2821703" cy="954107"/>
          </a:xfrm>
        </p:grpSpPr>
        <p:sp>
          <p:nvSpPr>
            <p:cNvPr id="69" name="Google Shape;69;p7"/>
            <p:cNvSpPr/>
            <p:nvPr/>
          </p:nvSpPr>
          <p:spPr>
            <a:xfrm rot="10800000">
              <a:off x="5850898" y="1030968"/>
              <a:ext cx="207162" cy="207162"/>
            </a:xfrm>
            <a:prstGeom prst="ellipse">
              <a:avLst/>
            </a:prstGeom>
            <a:solidFill>
              <a:srgbClr val="6062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 name="Google Shape;70;p7"/>
            <p:cNvSpPr txBox="1"/>
            <p:nvPr/>
          </p:nvSpPr>
          <p:spPr>
            <a:xfrm>
              <a:off x="6058060" y="973247"/>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grpSp>
      <p:grpSp>
        <p:nvGrpSpPr>
          <p:cNvPr id="71" name="Google Shape;71;p7"/>
          <p:cNvGrpSpPr/>
          <p:nvPr/>
        </p:nvGrpSpPr>
        <p:grpSpPr>
          <a:xfrm>
            <a:off x="9082527" y="2353370"/>
            <a:ext cx="2821703" cy="954107"/>
            <a:chOff x="5850898" y="973247"/>
            <a:chExt cx="2821703" cy="954107"/>
          </a:xfrm>
        </p:grpSpPr>
        <p:sp>
          <p:nvSpPr>
            <p:cNvPr id="72" name="Google Shape;72;p7"/>
            <p:cNvSpPr/>
            <p:nvPr/>
          </p:nvSpPr>
          <p:spPr>
            <a:xfrm rot="10800000">
              <a:off x="5850898" y="1030968"/>
              <a:ext cx="207162" cy="207162"/>
            </a:xfrm>
            <a:prstGeom prst="ellipse">
              <a:avLst/>
            </a:prstGeom>
            <a:solidFill>
              <a:srgbClr val="6062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 name="Google Shape;73;p7"/>
            <p:cNvSpPr txBox="1"/>
            <p:nvPr/>
          </p:nvSpPr>
          <p:spPr>
            <a:xfrm>
              <a:off x="6058060" y="973247"/>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grpSp>
      <p:grpSp>
        <p:nvGrpSpPr>
          <p:cNvPr id="74" name="Google Shape;74;p7"/>
          <p:cNvGrpSpPr/>
          <p:nvPr/>
        </p:nvGrpSpPr>
        <p:grpSpPr>
          <a:xfrm>
            <a:off x="9082527" y="3778922"/>
            <a:ext cx="2821703" cy="954107"/>
            <a:chOff x="5850898" y="973247"/>
            <a:chExt cx="2821703" cy="954107"/>
          </a:xfrm>
        </p:grpSpPr>
        <p:sp>
          <p:nvSpPr>
            <p:cNvPr id="75" name="Google Shape;75;p7"/>
            <p:cNvSpPr/>
            <p:nvPr/>
          </p:nvSpPr>
          <p:spPr>
            <a:xfrm rot="10800000">
              <a:off x="5850898" y="1030968"/>
              <a:ext cx="207162" cy="207162"/>
            </a:xfrm>
            <a:prstGeom prst="ellipse">
              <a:avLst/>
            </a:prstGeom>
            <a:solidFill>
              <a:srgbClr val="6062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 name="Google Shape;76;p7"/>
            <p:cNvSpPr txBox="1"/>
            <p:nvPr/>
          </p:nvSpPr>
          <p:spPr>
            <a:xfrm>
              <a:off x="6058060" y="973247"/>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grpSp>
      <p:grpSp>
        <p:nvGrpSpPr>
          <p:cNvPr id="77" name="Google Shape;77;p7"/>
          <p:cNvGrpSpPr/>
          <p:nvPr/>
        </p:nvGrpSpPr>
        <p:grpSpPr>
          <a:xfrm>
            <a:off x="9082527" y="5278311"/>
            <a:ext cx="2821703" cy="954107"/>
            <a:chOff x="5850898" y="973247"/>
            <a:chExt cx="2821703" cy="954107"/>
          </a:xfrm>
        </p:grpSpPr>
        <p:sp>
          <p:nvSpPr>
            <p:cNvPr id="78" name="Google Shape;78;p7"/>
            <p:cNvSpPr/>
            <p:nvPr/>
          </p:nvSpPr>
          <p:spPr>
            <a:xfrm rot="10800000">
              <a:off x="5850898" y="1030968"/>
              <a:ext cx="207162" cy="207162"/>
            </a:xfrm>
            <a:prstGeom prst="ellipse">
              <a:avLst/>
            </a:prstGeom>
            <a:solidFill>
              <a:srgbClr val="6062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 name="Google Shape;79;p7"/>
            <p:cNvSpPr txBox="1"/>
            <p:nvPr/>
          </p:nvSpPr>
          <p:spPr>
            <a:xfrm>
              <a:off x="6058060" y="973247"/>
              <a:ext cx="261454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646"/>
                  </a:solidFill>
                  <a:latin typeface="Work Sans"/>
                  <a:ea typeface="Work Sans"/>
                  <a:cs typeface="Work Sans"/>
                  <a:sym typeface="Work Sans"/>
                </a:rPr>
                <a:t>Lorem ipsum dolor sit amet, consectetur adipiscing elit, sed do eiusmod </a:t>
              </a:r>
              <a:endParaRPr b="0" i="0" sz="1400" u="none" cap="none" strike="noStrike">
                <a:solidFill>
                  <a:srgbClr val="000000"/>
                </a:solidFill>
                <a:latin typeface="Arial"/>
                <a:ea typeface="Arial"/>
                <a:cs typeface="Arial"/>
                <a:sym typeface="Arial"/>
              </a:endParaRPr>
            </a:p>
          </p:txBody>
        </p:sp>
      </p:grpSp>
      <p:sp>
        <p:nvSpPr>
          <p:cNvPr id="80" name="Google Shape;80;p7"/>
          <p:cNvSpPr/>
          <p:nvPr/>
        </p:nvSpPr>
        <p:spPr>
          <a:xfrm>
            <a:off x="5389847" y="-13380"/>
            <a:ext cx="3362265" cy="98573"/>
          </a:xfrm>
          <a:prstGeom prst="rect">
            <a:avLst/>
          </a:prstGeom>
          <a:solidFill>
            <a:srgbClr val="5093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81" name="Google Shape;81;p7"/>
          <p:cNvSpPr/>
          <p:nvPr/>
        </p:nvSpPr>
        <p:spPr>
          <a:xfrm>
            <a:off x="8814588" y="-13380"/>
            <a:ext cx="3362265" cy="98573"/>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grpSp>
        <p:nvGrpSpPr>
          <p:cNvPr id="82" name="Google Shape;82;p7"/>
          <p:cNvGrpSpPr/>
          <p:nvPr/>
        </p:nvGrpSpPr>
        <p:grpSpPr>
          <a:xfrm>
            <a:off x="761425" y="-223062"/>
            <a:ext cx="3362400" cy="2214287"/>
            <a:chOff x="489371" y="-413068"/>
            <a:chExt cx="3362400" cy="2214287"/>
          </a:xfrm>
        </p:grpSpPr>
        <p:sp>
          <p:nvSpPr>
            <p:cNvPr id="83" name="Google Shape;83;p7"/>
            <p:cNvSpPr/>
            <p:nvPr/>
          </p:nvSpPr>
          <p:spPr>
            <a:xfrm>
              <a:off x="489371" y="-286181"/>
              <a:ext cx="3362400" cy="2087400"/>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1050"/>
                <a:buFont typeface="Arial"/>
                <a:buNone/>
              </a:pPr>
              <a:r>
                <a:rPr b="1" lang="en-GB" sz="1050">
                  <a:solidFill>
                    <a:srgbClr val="000646"/>
                  </a:solidFill>
                </a:rPr>
                <a:t>Conseil d’expert </a:t>
              </a:r>
              <a:r>
                <a:rPr b="1" i="0" lang="en-GB" sz="1050" u="none" cap="none" strike="noStrike">
                  <a:solidFill>
                    <a:srgbClr val="000646"/>
                  </a:solidFill>
                  <a:latin typeface="Arial"/>
                  <a:ea typeface="Arial"/>
                  <a:cs typeface="Arial"/>
                  <a:sym typeface="Arial"/>
                </a:rPr>
                <a:t>:</a:t>
              </a:r>
              <a:endParaRPr b="1" i="0" sz="105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5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Il doit être clair dès le départ comment vous répondez un problème et comment cela se compare à ce qui existe déjà. Donnez les détails de base et laissez de la place pour des questions.</a:t>
              </a:r>
              <a:endParaRPr sz="1050">
                <a:solidFill>
                  <a:srgbClr val="65738E"/>
                </a:solidFill>
              </a:endParaRPr>
            </a:p>
            <a:p>
              <a:pPr indent="0" lvl="0" marL="0" marR="0" rtl="0" algn="l">
                <a:lnSpc>
                  <a:spcPct val="100000"/>
                </a:lnSpc>
                <a:spcBef>
                  <a:spcPts val="0"/>
                </a:spcBef>
                <a:spcAft>
                  <a:spcPts val="0"/>
                </a:spcAft>
                <a:buClr>
                  <a:srgbClr val="000000"/>
                </a:buClr>
                <a:buSzPts val="1050"/>
                <a:buFont typeface="Arial"/>
                <a:buNone/>
              </a:pPr>
              <a:r>
                <a:t/>
              </a:r>
              <a:endParaRPr sz="1050">
                <a:solidFill>
                  <a:srgbClr val="65738E"/>
                </a:solidFill>
              </a:endParaRPr>
            </a:p>
            <a:p>
              <a:pPr indent="0" lvl="0" marL="0" marR="0" rtl="0" algn="l">
                <a:lnSpc>
                  <a:spcPct val="100000"/>
                </a:lnSpc>
                <a:spcBef>
                  <a:spcPts val="0"/>
                </a:spcBef>
                <a:spcAft>
                  <a:spcPts val="0"/>
                </a:spcAft>
                <a:buClr>
                  <a:srgbClr val="000000"/>
                </a:buClr>
                <a:buSzPts val="900"/>
                <a:buFont typeface="Arial"/>
                <a:buNone/>
              </a:pPr>
              <a:r>
                <a:rPr b="1" i="0" lang="en-GB" sz="900" u="sng" cap="none" strike="noStrike">
                  <a:solidFill>
                    <a:srgbClr val="6062FF"/>
                  </a:solidFill>
                  <a:latin typeface="Arial"/>
                  <a:ea typeface="Arial"/>
                  <a:cs typeface="Arial"/>
                  <a:sym typeface="Arial"/>
                  <a:hlinkClick r:id="rId3">
                    <a:extLst>
                      <a:ext uri="{A12FA001-AC4F-418D-AE19-62706E023703}">
                        <ahyp:hlinkClr val="tx"/>
                      </a:ext>
                    </a:extLst>
                  </a:hlinkClick>
                </a:rPr>
                <a:t>Vasu Sarin</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None/>
              </a:pPr>
              <a:r>
                <a:rPr b="0" i="0" lang="en-GB" sz="900" u="none" cap="none" strike="noStrike">
                  <a:solidFill>
                    <a:srgbClr val="222222"/>
                  </a:solidFill>
                  <a:latin typeface="Arial"/>
                  <a:ea typeface="Arial"/>
                  <a:cs typeface="Arial"/>
                  <a:sym typeface="Arial"/>
                </a:rPr>
                <a:t>Head of partnerships, </a:t>
              </a:r>
              <a:br>
                <a:rPr b="0" i="0" lang="en-GB" sz="900" u="none" cap="none" strike="noStrike">
                  <a:solidFill>
                    <a:srgbClr val="222222"/>
                  </a:solidFill>
                  <a:latin typeface="Arial"/>
                  <a:ea typeface="Arial"/>
                  <a:cs typeface="Arial"/>
                  <a:sym typeface="Arial"/>
                </a:rPr>
              </a:br>
              <a:r>
                <a:rPr b="0" i="0" lang="en-GB" sz="900" u="sng" cap="none" strike="noStrike">
                  <a:solidFill>
                    <a:schemeClr val="hlink"/>
                  </a:solidFill>
                  <a:latin typeface="Arial"/>
                  <a:ea typeface="Arial"/>
                  <a:cs typeface="Arial"/>
                  <a:sym typeface="Arial"/>
                  <a:hlinkClick r:id="rId4"/>
                </a:rPr>
                <a:t>SeedLegals</a:t>
              </a:r>
              <a:endParaRPr b="0" i="0" sz="900" u="none" cap="none" strike="noStrike">
                <a:solidFill>
                  <a:srgbClr val="6062FF"/>
                </a:solidFill>
                <a:latin typeface="Arial"/>
                <a:ea typeface="Arial"/>
                <a:cs typeface="Arial"/>
                <a:sym typeface="Arial"/>
              </a:endParaRPr>
            </a:p>
          </p:txBody>
        </p:sp>
        <p:pic>
          <p:nvPicPr>
            <p:cNvPr id="84" name="Google Shape;84;p7"/>
            <p:cNvPicPr preferRelativeResize="0"/>
            <p:nvPr/>
          </p:nvPicPr>
          <p:blipFill rotWithShape="1">
            <a:blip r:embed="rId5">
              <a:alphaModFix/>
            </a:blip>
            <a:srcRect b="0" l="0" r="0" t="0"/>
            <a:stretch/>
          </p:blipFill>
          <p:spPr>
            <a:xfrm>
              <a:off x="2011789" y="1200524"/>
              <a:ext cx="413100" cy="413100"/>
            </a:xfrm>
            <a:prstGeom prst="ellipse">
              <a:avLst/>
            </a:prstGeom>
            <a:noFill/>
            <a:ln cap="flat" cmpd="sng" w="28575">
              <a:solidFill>
                <a:schemeClr val="lt1"/>
              </a:solidFill>
              <a:prstDash val="solid"/>
              <a:round/>
              <a:headEnd len="sm" w="sm" type="none"/>
              <a:tailEnd len="sm" w="sm" type="none"/>
            </a:ln>
          </p:spPr>
        </p:pic>
        <p:pic>
          <p:nvPicPr>
            <p:cNvPr id="85" name="Google Shape;85;p7"/>
            <p:cNvPicPr preferRelativeResize="0"/>
            <p:nvPr/>
          </p:nvPicPr>
          <p:blipFill rotWithShape="1">
            <a:blip r:embed="rId6">
              <a:alphaModFix/>
            </a:blip>
            <a:srcRect b="0" l="0" r="0" t="0"/>
            <a:stretch/>
          </p:blipFill>
          <p:spPr>
            <a:xfrm>
              <a:off x="700133" y="-413068"/>
              <a:ext cx="333084" cy="253778"/>
            </a:xfrm>
            <a:prstGeom prst="rect">
              <a:avLst/>
            </a:prstGeom>
            <a:noFill/>
            <a:ln>
              <a:noFill/>
            </a:ln>
          </p:spPr>
        </p:pic>
        <p:sp>
          <p:nvSpPr>
            <p:cNvPr id="86" name="Google Shape;86;p7"/>
            <p:cNvSpPr txBox="1"/>
            <p:nvPr/>
          </p:nvSpPr>
          <p:spPr>
            <a:xfrm>
              <a:off x="2220795" y="-173181"/>
              <a:ext cx="1460700" cy="2199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GB" sz="800">
                  <a:solidFill>
                    <a:srgbClr val="A5A5A5"/>
                  </a:solidFill>
                </a:rPr>
                <a:t>X supprimez cette vignette</a:t>
              </a:r>
              <a:endParaRPr b="0" i="0" sz="800" u="none" cap="none" strike="noStrike">
                <a:solidFill>
                  <a:srgbClr val="A5A5A5"/>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8"/>
          <p:cNvPicPr preferRelativeResize="0"/>
          <p:nvPr/>
        </p:nvPicPr>
        <p:blipFill rotWithShape="1">
          <a:blip r:embed="rId3">
            <a:alphaModFix/>
          </a:blip>
          <a:srcRect b="0" l="0" r="0" t="0"/>
          <a:stretch/>
        </p:blipFill>
        <p:spPr>
          <a:xfrm rot="-3805086">
            <a:off x="6628123" y="913615"/>
            <a:ext cx="3985485" cy="3267172"/>
          </a:xfrm>
          <a:prstGeom prst="rect">
            <a:avLst/>
          </a:prstGeom>
          <a:noFill/>
          <a:ln>
            <a:noFill/>
          </a:ln>
        </p:spPr>
      </p:pic>
      <p:sp>
        <p:nvSpPr>
          <p:cNvPr id="92" name="Google Shape;92;p8"/>
          <p:cNvSpPr/>
          <p:nvPr/>
        </p:nvSpPr>
        <p:spPr>
          <a:xfrm>
            <a:off x="823370" y="1610151"/>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93" name="Google Shape;93;p8"/>
          <p:cNvSpPr txBox="1"/>
          <p:nvPr/>
        </p:nvSpPr>
        <p:spPr>
          <a:xfrm>
            <a:off x="823375" y="1827425"/>
            <a:ext cx="5691600" cy="54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Comment fonctionne votre solution</a:t>
            </a:r>
            <a:endParaRPr b="0" i="0" sz="3400" u="none" cap="none" strike="noStrike">
              <a:solidFill>
                <a:srgbClr val="000646"/>
              </a:solidFill>
              <a:latin typeface="Work Sans SemiBold"/>
              <a:ea typeface="Work Sans SemiBold"/>
              <a:cs typeface="Work Sans SemiBold"/>
              <a:sym typeface="Work Sans SemiBold"/>
            </a:endParaRPr>
          </a:p>
        </p:txBody>
      </p:sp>
      <p:sp>
        <p:nvSpPr>
          <p:cNvPr id="94" name="Google Shape;94;p8"/>
          <p:cNvSpPr txBox="1"/>
          <p:nvPr/>
        </p:nvSpPr>
        <p:spPr>
          <a:xfrm>
            <a:off x="4219874" y="475475"/>
            <a:ext cx="3109500" cy="873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Montrez votre solution et expliquez son fonctionnement</a:t>
            </a:r>
            <a:r>
              <a:rPr b="1" i="0" lang="en-GB" sz="1600" u="none" cap="none" strike="noStrike">
                <a:solidFill>
                  <a:srgbClr val="000646"/>
                </a:solidFill>
                <a:latin typeface="Work Sans"/>
                <a:ea typeface="Work Sans"/>
                <a:cs typeface="Work Sans"/>
                <a:sym typeface="Work Sans"/>
              </a:rPr>
              <a:t>. </a:t>
            </a:r>
            <a:r>
              <a:rPr lang="en-GB" sz="1600">
                <a:solidFill>
                  <a:srgbClr val="000646"/>
                </a:solidFill>
                <a:latin typeface="Work Sans"/>
                <a:ea typeface="Work Sans"/>
                <a:cs typeface="Work Sans"/>
                <a:sym typeface="Work Sans"/>
              </a:rPr>
              <a:t>Utilisez des images et des vidéos</a:t>
            </a:r>
            <a:r>
              <a:rPr b="0" i="0" lang="en-GB" sz="1600" u="none" cap="none" strike="noStrike">
                <a:solidFill>
                  <a:srgbClr val="000646"/>
                </a:solidFill>
                <a:latin typeface="Work Sans"/>
                <a:ea typeface="Work Sans"/>
                <a:cs typeface="Work Sans"/>
                <a:sym typeface="Work Sans"/>
              </a:rPr>
              <a:t>. </a:t>
            </a:r>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000646"/>
                </a:solidFill>
                <a:latin typeface="Work Sans"/>
                <a:ea typeface="Work Sans"/>
                <a:cs typeface="Work Sans"/>
                <a:sym typeface="Work Sans"/>
              </a:rPr>
              <a:t> </a:t>
            </a:r>
            <a:br>
              <a:rPr b="0" i="0" lang="en-GB" sz="1600" u="none" cap="none" strike="noStrike">
                <a:solidFill>
                  <a:srgbClr val="000646"/>
                </a:solidFill>
                <a:latin typeface="Work Sans"/>
                <a:ea typeface="Work Sans"/>
                <a:cs typeface="Work Sans"/>
                <a:sym typeface="Work Sans"/>
              </a:rPr>
            </a:br>
            <a:endParaRPr b="0" i="0" sz="1600" u="none" cap="none" strike="noStrike">
              <a:solidFill>
                <a:srgbClr val="000646"/>
              </a:solidFill>
              <a:latin typeface="Work Sans"/>
              <a:ea typeface="Work Sans"/>
              <a:cs typeface="Work Sans"/>
              <a:sym typeface="Work Sans"/>
            </a:endParaRPr>
          </a:p>
        </p:txBody>
      </p:sp>
      <p:cxnSp>
        <p:nvCxnSpPr>
          <p:cNvPr id="95" name="Google Shape;95;p8"/>
          <p:cNvCxnSpPr/>
          <p:nvPr/>
        </p:nvCxnSpPr>
        <p:spPr>
          <a:xfrm rot="10800000">
            <a:off x="11875" y="3982709"/>
            <a:ext cx="12219709" cy="0"/>
          </a:xfrm>
          <a:prstGeom prst="straightConnector1">
            <a:avLst/>
          </a:prstGeom>
          <a:noFill/>
          <a:ln cap="flat" cmpd="sng" w="9525">
            <a:solidFill>
              <a:srgbClr val="BFBFBF"/>
            </a:solidFill>
            <a:prstDash val="solid"/>
            <a:round/>
            <a:headEnd len="sm" w="sm" type="none"/>
            <a:tailEnd len="sm" w="sm" type="none"/>
          </a:ln>
        </p:spPr>
      </p:cxnSp>
      <p:grpSp>
        <p:nvGrpSpPr>
          <p:cNvPr id="96" name="Google Shape;96;p8"/>
          <p:cNvGrpSpPr/>
          <p:nvPr/>
        </p:nvGrpSpPr>
        <p:grpSpPr>
          <a:xfrm>
            <a:off x="9091325" y="2920693"/>
            <a:ext cx="2607405" cy="1726105"/>
            <a:chOff x="4788936" y="4093028"/>
            <a:chExt cx="2625808" cy="1738288"/>
          </a:xfrm>
        </p:grpSpPr>
        <p:sp>
          <p:nvSpPr>
            <p:cNvPr id="97" name="Google Shape;97;p8"/>
            <p:cNvSpPr/>
            <p:nvPr/>
          </p:nvSpPr>
          <p:spPr>
            <a:xfrm>
              <a:off x="4788936" y="5703223"/>
              <a:ext cx="2625808" cy="80248"/>
            </a:xfrm>
            <a:custGeom>
              <a:rect b="b" l="l" r="r" t="t"/>
              <a:pathLst>
                <a:path extrusionOk="0" h="80248" w="2625808">
                  <a:moveTo>
                    <a:pt x="0" y="0"/>
                  </a:moveTo>
                  <a:lnTo>
                    <a:pt x="2625809" y="0"/>
                  </a:lnTo>
                  <a:lnTo>
                    <a:pt x="2625809" y="80249"/>
                  </a:lnTo>
                  <a:lnTo>
                    <a:pt x="0" y="80249"/>
                  </a:lnTo>
                  <a:close/>
                </a:path>
              </a:pathLst>
            </a:custGeom>
            <a:solidFill>
              <a:srgbClr val="D7DDEB">
                <a:alpha val="45882"/>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8"/>
            <p:cNvSpPr/>
            <p:nvPr/>
          </p:nvSpPr>
          <p:spPr>
            <a:xfrm>
              <a:off x="4788936" y="5703223"/>
              <a:ext cx="655256" cy="80248"/>
            </a:xfrm>
            <a:custGeom>
              <a:rect b="b" l="l" r="r" t="t"/>
              <a:pathLst>
                <a:path extrusionOk="0" h="80248" w="655256">
                  <a:moveTo>
                    <a:pt x="0" y="0"/>
                  </a:moveTo>
                  <a:lnTo>
                    <a:pt x="655256" y="0"/>
                  </a:lnTo>
                  <a:lnTo>
                    <a:pt x="655256" y="80249"/>
                  </a:lnTo>
                  <a:lnTo>
                    <a:pt x="0" y="80249"/>
                  </a:lnTo>
                  <a:close/>
                </a:path>
              </a:pathLst>
            </a:custGeom>
            <a:solidFill>
              <a:srgbClr val="8887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8"/>
            <p:cNvSpPr/>
            <p:nvPr/>
          </p:nvSpPr>
          <p:spPr>
            <a:xfrm>
              <a:off x="5355026" y="5652986"/>
              <a:ext cx="178330" cy="178330"/>
            </a:xfrm>
            <a:custGeom>
              <a:rect b="b" l="l" r="r" t="t"/>
              <a:pathLst>
                <a:path extrusionOk="0" h="178330" w="178330">
                  <a:moveTo>
                    <a:pt x="178331" y="89165"/>
                  </a:moveTo>
                  <a:cubicBezTo>
                    <a:pt x="178331" y="138410"/>
                    <a:pt x="138410" y="178331"/>
                    <a:pt x="89165" y="178331"/>
                  </a:cubicBezTo>
                  <a:cubicBezTo>
                    <a:pt x="39921" y="178331"/>
                    <a:pt x="0" y="138410"/>
                    <a:pt x="0" y="89165"/>
                  </a:cubicBezTo>
                  <a:cubicBezTo>
                    <a:pt x="0" y="39921"/>
                    <a:pt x="39921" y="0"/>
                    <a:pt x="89165" y="0"/>
                  </a:cubicBezTo>
                  <a:cubicBezTo>
                    <a:pt x="138410" y="0"/>
                    <a:pt x="178331" y="39921"/>
                    <a:pt x="178331" y="89165"/>
                  </a:cubicBezTo>
                  <a:close/>
                </a:path>
              </a:pathLst>
            </a:custGeom>
            <a:solidFill>
              <a:srgbClr val="B5BEC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8"/>
            <p:cNvSpPr/>
            <p:nvPr/>
          </p:nvSpPr>
          <p:spPr>
            <a:xfrm>
              <a:off x="4788936" y="4093028"/>
              <a:ext cx="2625808" cy="1481231"/>
            </a:xfrm>
            <a:custGeom>
              <a:rect b="b" l="l" r="r" t="t"/>
              <a:pathLst>
                <a:path extrusionOk="0" h="1481231" w="2625808">
                  <a:moveTo>
                    <a:pt x="2546212" y="0"/>
                  </a:moveTo>
                  <a:cubicBezTo>
                    <a:pt x="2590172" y="0"/>
                    <a:pt x="2625809" y="35637"/>
                    <a:pt x="2625809" y="79596"/>
                  </a:cubicBezTo>
                  <a:lnTo>
                    <a:pt x="2625809" y="1401635"/>
                  </a:lnTo>
                  <a:cubicBezTo>
                    <a:pt x="2625809" y="1445595"/>
                    <a:pt x="2590172" y="1481232"/>
                    <a:pt x="2546212" y="1481232"/>
                  </a:cubicBezTo>
                  <a:lnTo>
                    <a:pt x="79596" y="1481232"/>
                  </a:lnTo>
                  <a:cubicBezTo>
                    <a:pt x="35637" y="1481232"/>
                    <a:pt x="0" y="1445595"/>
                    <a:pt x="0" y="1401635"/>
                  </a:cubicBezTo>
                  <a:lnTo>
                    <a:pt x="0" y="79596"/>
                  </a:lnTo>
                  <a:cubicBezTo>
                    <a:pt x="0" y="35636"/>
                    <a:pt x="35637" y="0"/>
                    <a:pt x="79596" y="0"/>
                  </a:cubicBezTo>
                  <a:close/>
                </a:path>
              </a:pathLst>
            </a:custGeom>
            <a:solidFill>
              <a:srgbClr val="D7DD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5722679" y="4499798"/>
              <a:ext cx="717653" cy="717653"/>
            </a:xfrm>
            <a:prstGeom prst="ellipse">
              <a:avLst/>
            </a:prstGeom>
            <a:solidFill>
              <a:srgbClr val="6062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8"/>
            <p:cNvSpPr/>
            <p:nvPr/>
          </p:nvSpPr>
          <p:spPr>
            <a:xfrm>
              <a:off x="5957099" y="4670347"/>
              <a:ext cx="329781" cy="376554"/>
            </a:xfrm>
            <a:custGeom>
              <a:rect b="b" l="l" r="r" t="t"/>
              <a:pathLst>
                <a:path extrusionOk="0" h="601806" w="527053">
                  <a:moveTo>
                    <a:pt x="51542" y="7073"/>
                  </a:moveTo>
                  <a:cubicBezTo>
                    <a:pt x="23270" y="-9455"/>
                    <a:pt x="0" y="4028"/>
                    <a:pt x="0" y="36650"/>
                  </a:cubicBezTo>
                  <a:lnTo>
                    <a:pt x="0" y="565117"/>
                  </a:lnTo>
                  <a:cubicBezTo>
                    <a:pt x="0" y="597956"/>
                    <a:pt x="23270" y="611222"/>
                    <a:pt x="51542" y="594694"/>
                  </a:cubicBezTo>
                  <a:lnTo>
                    <a:pt x="505850" y="330678"/>
                  </a:lnTo>
                  <a:cubicBezTo>
                    <a:pt x="534122" y="314149"/>
                    <a:pt x="534122" y="287182"/>
                    <a:pt x="505850" y="270872"/>
                  </a:cubicBezTo>
                  <a:lnTo>
                    <a:pt x="51542" y="685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03" name="Google Shape;103;p8"/>
          <p:cNvPicPr preferRelativeResize="0"/>
          <p:nvPr/>
        </p:nvPicPr>
        <p:blipFill rotWithShape="1">
          <a:blip r:embed="rId4">
            <a:alphaModFix/>
          </a:blip>
          <a:srcRect b="0" l="0" r="0" t="0"/>
          <a:stretch/>
        </p:blipFill>
        <p:spPr>
          <a:xfrm>
            <a:off x="4219883" y="2897573"/>
            <a:ext cx="1390410" cy="1909905"/>
          </a:xfrm>
          <a:prstGeom prst="rect">
            <a:avLst/>
          </a:prstGeom>
          <a:noFill/>
          <a:ln>
            <a:noFill/>
          </a:ln>
        </p:spPr>
      </p:pic>
      <p:sp>
        <p:nvSpPr>
          <p:cNvPr id="104" name="Google Shape;104;p8"/>
          <p:cNvSpPr txBox="1"/>
          <p:nvPr/>
        </p:nvSpPr>
        <p:spPr>
          <a:xfrm>
            <a:off x="850556" y="5056792"/>
            <a:ext cx="2324409" cy="11553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Étape</a:t>
            </a:r>
            <a:r>
              <a:rPr b="1" i="0" lang="en-GB" sz="1600" u="none" cap="none" strike="noStrike">
                <a:solidFill>
                  <a:srgbClr val="000646"/>
                </a:solidFill>
                <a:latin typeface="Work Sans"/>
                <a:ea typeface="Work Sans"/>
                <a:cs typeface="Work Sans"/>
                <a:sym typeface="Work Sans"/>
              </a:rPr>
              <a:t> 1</a:t>
            </a:r>
            <a:br>
              <a:rPr b="0" i="0" lang="en-GB" sz="1400" u="none" cap="none" strike="noStrike">
                <a:solidFill>
                  <a:srgbClr val="000646"/>
                </a:solidFill>
                <a:latin typeface="Work Sans"/>
                <a:ea typeface="Work Sans"/>
                <a:cs typeface="Work Sans"/>
                <a:sym typeface="Work Sans"/>
              </a:rPr>
            </a:br>
            <a:br>
              <a:rPr b="0" i="0" lang="en-GB" sz="1400" u="none" cap="none" strike="noStrike">
                <a:solidFill>
                  <a:srgbClr val="000646"/>
                </a:solidFill>
                <a:latin typeface="Work Sans"/>
                <a:ea typeface="Work Sans"/>
                <a:cs typeface="Work Sans"/>
                <a:sym typeface="Work Sans"/>
              </a:rPr>
            </a:b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ut labore.</a:t>
            </a:r>
            <a:endParaRPr/>
          </a:p>
        </p:txBody>
      </p:sp>
      <p:sp>
        <p:nvSpPr>
          <p:cNvPr id="105" name="Google Shape;105;p8"/>
          <p:cNvSpPr txBox="1"/>
          <p:nvPr/>
        </p:nvSpPr>
        <p:spPr>
          <a:xfrm>
            <a:off x="4006122" y="5056792"/>
            <a:ext cx="2324409" cy="11553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Étape</a:t>
            </a:r>
            <a:r>
              <a:rPr b="1" i="0" lang="en-GB" sz="1600" u="none" cap="none" strike="noStrike">
                <a:solidFill>
                  <a:srgbClr val="000646"/>
                </a:solidFill>
                <a:latin typeface="Work Sans"/>
                <a:ea typeface="Work Sans"/>
                <a:cs typeface="Work Sans"/>
                <a:sym typeface="Work Sans"/>
              </a:rPr>
              <a:t> 2</a:t>
            </a:r>
            <a:br>
              <a:rPr b="0" i="0" lang="en-GB" sz="1400" u="none" cap="none" strike="noStrike">
                <a:solidFill>
                  <a:srgbClr val="000646"/>
                </a:solidFill>
                <a:latin typeface="Work Sans"/>
                <a:ea typeface="Work Sans"/>
                <a:cs typeface="Work Sans"/>
                <a:sym typeface="Work Sans"/>
              </a:rPr>
            </a:br>
            <a:br>
              <a:rPr b="0" i="0" lang="en-GB" sz="1400" u="none" cap="none" strike="noStrike">
                <a:solidFill>
                  <a:srgbClr val="000646"/>
                </a:solidFill>
                <a:latin typeface="Work Sans"/>
                <a:ea typeface="Work Sans"/>
                <a:cs typeface="Work Sans"/>
                <a:sym typeface="Work Sans"/>
              </a:rPr>
            </a:br>
            <a:r>
              <a:rPr b="0" i="0" lang="en-GB" sz="1200" u="none" cap="none" strike="noStrike">
                <a:solidFill>
                  <a:srgbClr val="000646"/>
                </a:solidFill>
                <a:latin typeface="Work Sans"/>
                <a:ea typeface="Work Sans"/>
                <a:cs typeface="Work Sans"/>
                <a:sym typeface="Work Sans"/>
              </a:rPr>
              <a:t>Lorem ipsum dolor sit amet, consectetur adipiscing elit, sed do eiusmod tempor incididunt ut labore.</a:t>
            </a:r>
            <a:endParaRPr/>
          </a:p>
        </p:txBody>
      </p:sp>
      <p:grpSp>
        <p:nvGrpSpPr>
          <p:cNvPr id="106" name="Google Shape;106;p8"/>
          <p:cNvGrpSpPr/>
          <p:nvPr/>
        </p:nvGrpSpPr>
        <p:grpSpPr>
          <a:xfrm>
            <a:off x="431469" y="3025987"/>
            <a:ext cx="2980707" cy="1682887"/>
            <a:chOff x="431469" y="3025987"/>
            <a:chExt cx="2980707" cy="1682887"/>
          </a:xfrm>
        </p:grpSpPr>
        <p:pic>
          <p:nvPicPr>
            <p:cNvPr id="107" name="Google Shape;107;p8"/>
            <p:cNvPicPr preferRelativeResize="0"/>
            <p:nvPr/>
          </p:nvPicPr>
          <p:blipFill rotWithShape="1">
            <a:blip r:embed="rId5">
              <a:alphaModFix/>
            </a:blip>
            <a:srcRect b="0" l="0" r="0" t="0"/>
            <a:stretch/>
          </p:blipFill>
          <p:spPr>
            <a:xfrm>
              <a:off x="431469" y="3025987"/>
              <a:ext cx="2980707" cy="1682887"/>
            </a:xfrm>
            <a:prstGeom prst="rect">
              <a:avLst/>
            </a:prstGeom>
            <a:noFill/>
            <a:ln>
              <a:noFill/>
            </a:ln>
          </p:spPr>
        </p:pic>
        <p:sp>
          <p:nvSpPr>
            <p:cNvPr id="108" name="Google Shape;108;p8"/>
            <p:cNvSpPr txBox="1"/>
            <p:nvPr/>
          </p:nvSpPr>
          <p:spPr>
            <a:xfrm>
              <a:off x="1425024" y="3695329"/>
              <a:ext cx="993600" cy="219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Arial"/>
                <a:buNone/>
              </a:pPr>
              <a:r>
                <a:rPr lang="en-GB" sz="800">
                  <a:solidFill>
                    <a:schemeClr val="accent1"/>
                  </a:solidFill>
                </a:rPr>
                <a:t>Remplacer l’image</a:t>
              </a:r>
              <a:endParaRPr b="0" i="0" sz="800" u="none" cap="none" strike="noStrike">
                <a:solidFill>
                  <a:schemeClr val="accent1"/>
                </a:solidFill>
                <a:latin typeface="Arial"/>
                <a:ea typeface="Arial"/>
                <a:cs typeface="Arial"/>
                <a:sym typeface="Arial"/>
              </a:endParaRPr>
            </a:p>
          </p:txBody>
        </p:sp>
      </p:grpSp>
      <p:sp>
        <p:nvSpPr>
          <p:cNvPr id="109" name="Google Shape;109;p8"/>
          <p:cNvSpPr txBox="1"/>
          <p:nvPr/>
        </p:nvSpPr>
        <p:spPr>
          <a:xfrm>
            <a:off x="6720926" y="5056792"/>
            <a:ext cx="2070774" cy="11553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Étape</a:t>
            </a:r>
            <a:r>
              <a:rPr b="1" i="0" lang="en-GB" sz="1600" u="none" cap="none" strike="noStrike">
                <a:solidFill>
                  <a:srgbClr val="000646"/>
                </a:solidFill>
                <a:latin typeface="Work Sans"/>
                <a:ea typeface="Work Sans"/>
                <a:cs typeface="Work Sans"/>
                <a:sym typeface="Work Sans"/>
              </a:rPr>
              <a:t> 3</a:t>
            </a:r>
            <a:br>
              <a:rPr b="0" i="0" lang="en-GB" sz="1400" u="none" cap="none" strike="noStrike">
                <a:solidFill>
                  <a:srgbClr val="000646"/>
                </a:solidFill>
                <a:latin typeface="Work Sans"/>
                <a:ea typeface="Work Sans"/>
                <a:cs typeface="Work Sans"/>
                <a:sym typeface="Work Sans"/>
              </a:rPr>
            </a:br>
            <a:br>
              <a:rPr b="0" i="0" lang="en-GB" sz="1400" u="none" cap="none" strike="noStrike">
                <a:solidFill>
                  <a:srgbClr val="000646"/>
                </a:solidFill>
                <a:latin typeface="Work Sans"/>
                <a:ea typeface="Work Sans"/>
                <a:cs typeface="Work Sans"/>
                <a:sym typeface="Work Sans"/>
              </a:rPr>
            </a:br>
            <a:r>
              <a:rPr b="0" i="0" lang="en-GB" sz="1200" u="none" cap="none" strike="noStrike">
                <a:solidFill>
                  <a:srgbClr val="000646"/>
                </a:solidFill>
                <a:latin typeface="Work Sans"/>
                <a:ea typeface="Work Sans"/>
                <a:cs typeface="Work Sans"/>
                <a:sym typeface="Work Sans"/>
              </a:rPr>
              <a:t>Lorem ipsum dolor sit amet, consectetur adipiscing elit, sed do. </a:t>
            </a:r>
            <a:endParaRPr/>
          </a:p>
        </p:txBody>
      </p:sp>
      <p:sp>
        <p:nvSpPr>
          <p:cNvPr id="110" name="Google Shape;110;p8"/>
          <p:cNvSpPr txBox="1"/>
          <p:nvPr/>
        </p:nvSpPr>
        <p:spPr>
          <a:xfrm>
            <a:off x="9297871" y="5056792"/>
            <a:ext cx="2070774" cy="115537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Étape</a:t>
            </a:r>
            <a:r>
              <a:rPr b="1" i="0" lang="en-GB" sz="1600" u="none" cap="none" strike="noStrike">
                <a:solidFill>
                  <a:srgbClr val="000646"/>
                </a:solidFill>
                <a:latin typeface="Work Sans"/>
                <a:ea typeface="Work Sans"/>
                <a:cs typeface="Work Sans"/>
                <a:sym typeface="Work Sans"/>
              </a:rPr>
              <a:t> </a:t>
            </a:r>
            <a:r>
              <a:rPr b="1" lang="en-GB" sz="1600">
                <a:solidFill>
                  <a:srgbClr val="000646"/>
                </a:solidFill>
                <a:latin typeface="Work Sans"/>
                <a:ea typeface="Work Sans"/>
                <a:cs typeface="Work Sans"/>
                <a:sym typeface="Work Sans"/>
              </a:rPr>
              <a:t>4</a:t>
            </a:r>
            <a:br>
              <a:rPr b="0" i="0" lang="en-GB" sz="1400" u="none" cap="none" strike="noStrike">
                <a:solidFill>
                  <a:srgbClr val="000646"/>
                </a:solidFill>
                <a:latin typeface="Work Sans"/>
                <a:ea typeface="Work Sans"/>
                <a:cs typeface="Work Sans"/>
                <a:sym typeface="Work Sans"/>
              </a:rPr>
            </a:br>
            <a:br>
              <a:rPr b="0" i="0" lang="en-GB" sz="1400" u="none" cap="none" strike="noStrike">
                <a:solidFill>
                  <a:srgbClr val="000646"/>
                </a:solidFill>
                <a:latin typeface="Work Sans"/>
                <a:ea typeface="Work Sans"/>
                <a:cs typeface="Work Sans"/>
                <a:sym typeface="Work Sans"/>
              </a:rPr>
            </a:br>
            <a:r>
              <a:rPr b="0" i="0" lang="en-GB" sz="1200" u="none" cap="none" strike="noStrike">
                <a:solidFill>
                  <a:srgbClr val="000646"/>
                </a:solidFill>
                <a:latin typeface="Work Sans"/>
                <a:ea typeface="Work Sans"/>
                <a:cs typeface="Work Sans"/>
                <a:sym typeface="Work Sans"/>
              </a:rPr>
              <a:t>Lorem ipsum dolor sit amet, consectetur adipiscing elit, sed do. </a:t>
            </a:r>
            <a:endParaRPr/>
          </a:p>
        </p:txBody>
      </p:sp>
      <p:pic>
        <p:nvPicPr>
          <p:cNvPr id="111" name="Google Shape;111;p8"/>
          <p:cNvPicPr preferRelativeResize="0"/>
          <p:nvPr/>
        </p:nvPicPr>
        <p:blipFill rotWithShape="1">
          <a:blip r:embed="rId6">
            <a:alphaModFix/>
          </a:blip>
          <a:srcRect b="0" l="0" r="0" t="0"/>
          <a:stretch/>
        </p:blipFill>
        <p:spPr>
          <a:xfrm>
            <a:off x="6514820" y="2853761"/>
            <a:ext cx="1848699" cy="1796377"/>
          </a:xfrm>
          <a:prstGeom prst="rect">
            <a:avLst/>
          </a:prstGeom>
          <a:noFill/>
          <a:ln>
            <a:noFill/>
          </a:ln>
        </p:spPr>
      </p:pic>
      <p:grpSp>
        <p:nvGrpSpPr>
          <p:cNvPr id="112" name="Google Shape;112;p8"/>
          <p:cNvGrpSpPr/>
          <p:nvPr/>
        </p:nvGrpSpPr>
        <p:grpSpPr>
          <a:xfrm>
            <a:off x="9377569" y="-361983"/>
            <a:ext cx="2607469" cy="2424234"/>
            <a:chOff x="10423935" y="-384012"/>
            <a:chExt cx="1927461" cy="2558288"/>
          </a:xfrm>
        </p:grpSpPr>
        <p:sp>
          <p:nvSpPr>
            <p:cNvPr id="113" name="Google Shape;113;p8"/>
            <p:cNvSpPr/>
            <p:nvPr/>
          </p:nvSpPr>
          <p:spPr>
            <a:xfrm>
              <a:off x="10423935" y="-257123"/>
              <a:ext cx="1927461" cy="2431399"/>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16000" wrap="square" tIns="216000">
              <a:noAutofit/>
            </a:bodyPr>
            <a:lstStyle/>
            <a:p>
              <a:pPr indent="0" lvl="0" marL="0" marR="0" rtl="0" algn="l">
                <a:lnSpc>
                  <a:spcPct val="100000"/>
                </a:lnSpc>
                <a:spcBef>
                  <a:spcPts val="0"/>
                </a:spcBef>
                <a:spcAft>
                  <a:spcPts val="0"/>
                </a:spcAft>
                <a:buClr>
                  <a:srgbClr val="000000"/>
                </a:buClr>
                <a:buSzPts val="1050"/>
                <a:buFont typeface="Arial"/>
                <a:buNone/>
              </a:pPr>
              <a:r>
                <a:rPr b="1" lang="en-GB" sz="1050">
                  <a:solidFill>
                    <a:srgbClr val="000646"/>
                  </a:solidFill>
                </a:rPr>
                <a:t>Conseil d’expert </a:t>
              </a:r>
              <a:r>
                <a:rPr b="1" i="0" lang="en-GB" sz="1050" u="none" cap="none" strike="noStrike">
                  <a:solidFill>
                    <a:srgbClr val="000646"/>
                  </a:solidFill>
                  <a:latin typeface="Arial"/>
                  <a:ea typeface="Arial"/>
                  <a:cs typeface="Arial"/>
                  <a:sym typeface="Arial"/>
                </a:rPr>
                <a:t>:</a:t>
              </a:r>
              <a:endParaRPr b="1" i="0" sz="105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5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L'une des choses les plus importantes est de définir votre avantage concurrentiel et pourquoi personne d'autre ne peut reproduire ce que vous faites.</a:t>
              </a:r>
              <a:endParaRPr sz="1050">
                <a:solidFill>
                  <a:srgbClr val="65738E"/>
                </a:solidFill>
              </a:endParaRPr>
            </a:p>
            <a:p>
              <a:pPr indent="0" lvl="0" marL="0" marR="0" rtl="0" algn="l">
                <a:lnSpc>
                  <a:spcPct val="100000"/>
                </a:lnSpc>
                <a:spcBef>
                  <a:spcPts val="0"/>
                </a:spcBef>
                <a:spcAft>
                  <a:spcPts val="0"/>
                </a:spcAft>
                <a:buClr>
                  <a:srgbClr val="000000"/>
                </a:buClr>
                <a:buSzPts val="1050"/>
                <a:buFont typeface="Arial"/>
                <a:buNone/>
              </a:pPr>
              <a:r>
                <a:t/>
              </a:r>
              <a:endParaRPr sz="1050">
                <a:solidFill>
                  <a:srgbClr val="65738E"/>
                </a:solidFill>
              </a:endParaRPr>
            </a:p>
            <a:p>
              <a:pPr indent="0" lvl="0" marL="0" marR="0" rtl="0" algn="l">
                <a:lnSpc>
                  <a:spcPct val="100000"/>
                </a:lnSpc>
                <a:spcBef>
                  <a:spcPts val="0"/>
                </a:spcBef>
                <a:spcAft>
                  <a:spcPts val="0"/>
                </a:spcAft>
                <a:buClr>
                  <a:schemeClr val="dk1"/>
                </a:buClr>
                <a:buSzPts val="1100"/>
                <a:buFont typeface="Arial"/>
                <a:buNone/>
              </a:pPr>
              <a:r>
                <a:rPr b="1" i="0" lang="en-GB" sz="900" u="sng" cap="none" strike="noStrike">
                  <a:solidFill>
                    <a:srgbClr val="6062FF"/>
                  </a:solidFill>
                  <a:latin typeface="Arial"/>
                  <a:ea typeface="Arial"/>
                  <a:cs typeface="Arial"/>
                  <a:sym typeface="Arial"/>
                  <a:hlinkClick r:id="rId7">
                    <a:extLst>
                      <a:ext uri="{A12FA001-AC4F-418D-AE19-62706E023703}">
                        <ahyp:hlinkClr val="tx"/>
                      </a:ext>
                    </a:extLst>
                  </a:hlinkClick>
                </a:rPr>
                <a:t>Oliver Kicks</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900" u="none" cap="none" strike="noStrike">
                  <a:solidFill>
                    <a:srgbClr val="222222"/>
                  </a:solidFill>
                  <a:latin typeface="Arial"/>
                  <a:ea typeface="Arial"/>
                  <a:cs typeface="Arial"/>
                  <a:sym typeface="Arial"/>
                </a:rPr>
                <a:t>Principal, </a:t>
              </a:r>
              <a:br>
                <a:rPr b="0" i="0" lang="en-GB" sz="900" u="none" cap="none" strike="noStrike">
                  <a:solidFill>
                    <a:srgbClr val="222222"/>
                  </a:solidFill>
                  <a:latin typeface="Arial"/>
                  <a:ea typeface="Arial"/>
                  <a:cs typeface="Arial"/>
                  <a:sym typeface="Arial"/>
                </a:rPr>
              </a:br>
              <a:r>
                <a:rPr b="0" i="0" lang="en-GB" sz="900" u="sng" cap="none" strike="noStrike">
                  <a:solidFill>
                    <a:srgbClr val="5C60FF"/>
                  </a:solidFill>
                  <a:latin typeface="Arial"/>
                  <a:ea typeface="Arial"/>
                  <a:cs typeface="Arial"/>
                  <a:sym typeface="Arial"/>
                  <a:hlinkClick r:id="rId8">
                    <a:extLst>
                      <a:ext uri="{A12FA001-AC4F-418D-AE19-62706E023703}">
                        <ahyp:hlinkClr val="tx"/>
                      </a:ext>
                    </a:extLst>
                  </a:hlinkClick>
                </a:rPr>
                <a:t>Concept Ventures</a:t>
              </a:r>
              <a:endParaRPr b="0" i="0" sz="900" u="none" cap="none" strike="noStrike">
                <a:solidFill>
                  <a:srgbClr val="5C60FF"/>
                </a:solidFill>
                <a:latin typeface="Arial"/>
                <a:ea typeface="Arial"/>
                <a:cs typeface="Arial"/>
                <a:sym typeface="Arial"/>
              </a:endParaRPr>
            </a:p>
          </p:txBody>
        </p:sp>
        <p:pic>
          <p:nvPicPr>
            <p:cNvPr id="114" name="Google Shape;114;p8"/>
            <p:cNvPicPr preferRelativeResize="0"/>
            <p:nvPr/>
          </p:nvPicPr>
          <p:blipFill rotWithShape="1">
            <a:blip r:embed="rId9">
              <a:alphaModFix/>
            </a:blip>
            <a:srcRect b="0" l="0" r="0" t="0"/>
            <a:stretch/>
          </p:blipFill>
          <p:spPr>
            <a:xfrm>
              <a:off x="10638711" y="-384012"/>
              <a:ext cx="333084" cy="253778"/>
            </a:xfrm>
            <a:prstGeom prst="rect">
              <a:avLst/>
            </a:prstGeom>
            <a:noFill/>
            <a:ln>
              <a:noFill/>
            </a:ln>
          </p:spPr>
        </p:pic>
        <p:sp>
          <p:nvSpPr>
            <p:cNvPr id="115" name="Google Shape;115;p8"/>
            <p:cNvSpPr txBox="1"/>
            <p:nvPr/>
          </p:nvSpPr>
          <p:spPr>
            <a:xfrm>
              <a:off x="10884461" y="-194813"/>
              <a:ext cx="1390500" cy="2199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GB" sz="800">
                  <a:solidFill>
                    <a:srgbClr val="A5A5A5"/>
                  </a:solidFill>
                </a:rPr>
                <a:t>X supprimez cette vignette</a:t>
              </a:r>
              <a:endParaRPr b="0" i="0" sz="800" u="none" cap="none" strike="noStrike">
                <a:solidFill>
                  <a:srgbClr val="A5A5A5"/>
                </a:solidFill>
                <a:latin typeface="Arial"/>
                <a:ea typeface="Arial"/>
                <a:cs typeface="Arial"/>
                <a:sym typeface="Arial"/>
              </a:endParaRPr>
            </a:p>
          </p:txBody>
        </p:sp>
      </p:grpSp>
      <p:pic>
        <p:nvPicPr>
          <p:cNvPr id="116" name="Google Shape;116;p8"/>
          <p:cNvPicPr preferRelativeResize="0"/>
          <p:nvPr/>
        </p:nvPicPr>
        <p:blipFill rotWithShape="1">
          <a:blip r:embed="rId10">
            <a:alphaModFix/>
          </a:blip>
          <a:srcRect b="0" l="0" r="0" t="0"/>
          <a:stretch/>
        </p:blipFill>
        <p:spPr>
          <a:xfrm>
            <a:off x="10742813" y="1349068"/>
            <a:ext cx="413100" cy="413100"/>
          </a:xfrm>
          <a:prstGeom prst="ellipse">
            <a:avLst/>
          </a:prstGeom>
          <a:noFill/>
          <a:ln cap="flat" cmpd="sng" w="28575">
            <a:solidFill>
              <a:schemeClr val="l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120" name="Shape 120"/>
        <p:cNvGrpSpPr/>
        <p:nvPr/>
      </p:nvGrpSpPr>
      <p:grpSpPr>
        <a:xfrm>
          <a:off x="0" y="0"/>
          <a:ext cx="0" cy="0"/>
          <a:chOff x="0" y="0"/>
          <a:chExt cx="0" cy="0"/>
        </a:xfrm>
      </p:grpSpPr>
      <p:sp>
        <p:nvSpPr>
          <p:cNvPr id="121" name="Google Shape;121;p9"/>
          <p:cNvSpPr/>
          <p:nvPr/>
        </p:nvSpPr>
        <p:spPr>
          <a:xfrm>
            <a:off x="0" y="0"/>
            <a:ext cx="46515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2" name="Google Shape;122;p9"/>
          <p:cNvSpPr/>
          <p:nvPr/>
        </p:nvSpPr>
        <p:spPr>
          <a:xfrm>
            <a:off x="827154" y="1894963"/>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23" name="Google Shape;123;p9"/>
          <p:cNvSpPr txBox="1"/>
          <p:nvPr/>
        </p:nvSpPr>
        <p:spPr>
          <a:xfrm>
            <a:off x="827150" y="2264625"/>
            <a:ext cx="3573900" cy="52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2800">
                <a:solidFill>
                  <a:srgbClr val="000646"/>
                </a:solidFill>
                <a:latin typeface="Work Sans SemiBold"/>
                <a:ea typeface="Work Sans SemiBold"/>
                <a:cs typeface="Work Sans SemiBold"/>
                <a:sym typeface="Work Sans SemiBold"/>
              </a:rPr>
              <a:t>Traction et KPIs</a:t>
            </a:r>
            <a:endParaRPr b="0" i="0" sz="2800" u="none" cap="none" strike="noStrike">
              <a:solidFill>
                <a:srgbClr val="000646"/>
              </a:solidFill>
              <a:latin typeface="Work Sans SemiBold"/>
              <a:ea typeface="Work Sans SemiBold"/>
              <a:cs typeface="Work Sans SemiBold"/>
              <a:sym typeface="Work Sans SemiBold"/>
            </a:endParaRPr>
          </a:p>
        </p:txBody>
      </p:sp>
      <p:sp>
        <p:nvSpPr>
          <p:cNvPr id="124" name="Google Shape;124;p9"/>
          <p:cNvSpPr txBox="1"/>
          <p:nvPr/>
        </p:nvSpPr>
        <p:spPr>
          <a:xfrm>
            <a:off x="6008914" y="919882"/>
            <a:ext cx="5458003" cy="11417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Milestone</a:t>
            </a:r>
            <a:r>
              <a:rPr b="1" i="0" lang="en-GB" sz="1600" u="none" cap="none" strike="noStrike">
                <a:solidFill>
                  <a:srgbClr val="000646"/>
                </a:solidFill>
                <a:latin typeface="Work Sans"/>
                <a:ea typeface="Work Sans"/>
                <a:cs typeface="Work Sans"/>
                <a:sym typeface="Work Sans"/>
              </a:rPr>
              <a:t> 1</a:t>
            </a:r>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Ut enim ad minim veniam, quis nostrud exercitation.</a:t>
            </a: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sp>
        <p:nvSpPr>
          <p:cNvPr id="125" name="Google Shape;125;p9"/>
          <p:cNvSpPr txBox="1"/>
          <p:nvPr/>
        </p:nvSpPr>
        <p:spPr>
          <a:xfrm>
            <a:off x="845725" y="3366500"/>
            <a:ext cx="3420600" cy="2607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Montrez aux investisseurs les différents milestones atteints et les éventuels prix remportés</a:t>
            </a:r>
            <a:r>
              <a:rPr b="1" i="0" lang="en-GB" sz="1600" u="none" cap="none" strike="noStrike">
                <a:solidFill>
                  <a:srgbClr val="000646"/>
                </a:solidFill>
                <a:latin typeface="Work Sans"/>
                <a:ea typeface="Work Sans"/>
                <a:cs typeface="Work Sans"/>
                <a:sym typeface="Work Sans"/>
              </a:rPr>
              <a:t>. </a:t>
            </a:r>
            <a:br>
              <a:rPr b="1" i="0" lang="en-GB" sz="1600" u="none" cap="none" strike="noStrike">
                <a:solidFill>
                  <a:srgbClr val="000646"/>
                </a:solidFill>
                <a:latin typeface="Work Sans"/>
                <a:ea typeface="Work Sans"/>
                <a:cs typeface="Work Sans"/>
                <a:sym typeface="Work Sans"/>
              </a:rPr>
            </a:br>
            <a:br>
              <a:rPr b="1" i="0" lang="en-GB" sz="1600" u="none" cap="none" strike="noStrike">
                <a:solidFill>
                  <a:srgbClr val="000646"/>
                </a:solidFill>
                <a:latin typeface="Work Sans"/>
                <a:ea typeface="Work Sans"/>
                <a:cs typeface="Work Sans"/>
                <a:sym typeface="Work Sans"/>
              </a:rPr>
            </a:br>
            <a:r>
              <a:rPr lang="en-GB" sz="1600">
                <a:solidFill>
                  <a:srgbClr val="000646"/>
                </a:solidFill>
                <a:latin typeface="Work Sans"/>
                <a:ea typeface="Work Sans"/>
                <a:cs typeface="Work Sans"/>
                <a:sym typeface="Work Sans"/>
              </a:rPr>
              <a:t>Vous pouvez inclure les compétitions et prix que vous avez remportés, des KPIs clé que vous avez atteint. En bref, tout ce qui prouve que vous connaissez un certain succès et traction.</a:t>
            </a:r>
            <a:endParaRPr/>
          </a:p>
          <a:p>
            <a:pPr indent="0" lvl="0" marL="0" marR="0" rtl="0" algn="l">
              <a:lnSpc>
                <a:spcPct val="100000"/>
              </a:lnSpc>
              <a:spcBef>
                <a:spcPts val="0"/>
              </a:spcBef>
              <a:spcAft>
                <a:spcPts val="0"/>
              </a:spcAft>
              <a:buClr>
                <a:schemeClr val="dk1"/>
              </a:buClr>
              <a:buSzPts val="1100"/>
              <a:buFont typeface="Arial"/>
              <a:buNone/>
            </a:pPr>
            <a:br>
              <a:rPr b="0" i="0" lang="en-GB" sz="1200" u="none" cap="none" strike="noStrike">
                <a:solidFill>
                  <a:srgbClr val="000646"/>
                </a:solidFill>
                <a:latin typeface="Work Sans"/>
                <a:ea typeface="Work Sans"/>
                <a:cs typeface="Work Sans"/>
                <a:sym typeface="Work Sans"/>
              </a:rPr>
            </a:br>
            <a:endParaRPr b="0" i="0" sz="1200" u="none" cap="none" strike="noStrike">
              <a:solidFill>
                <a:srgbClr val="000646"/>
              </a:solidFill>
              <a:latin typeface="Work Sans"/>
              <a:ea typeface="Work Sans"/>
              <a:cs typeface="Work Sans"/>
              <a:sym typeface="Work Sans"/>
            </a:endParaRPr>
          </a:p>
        </p:txBody>
      </p:sp>
      <p:cxnSp>
        <p:nvCxnSpPr>
          <p:cNvPr id="126" name="Google Shape;126;p9"/>
          <p:cNvCxnSpPr/>
          <p:nvPr/>
        </p:nvCxnSpPr>
        <p:spPr>
          <a:xfrm>
            <a:off x="4946847" y="732657"/>
            <a:ext cx="6588000" cy="0"/>
          </a:xfrm>
          <a:prstGeom prst="straightConnector1">
            <a:avLst/>
          </a:prstGeom>
          <a:noFill/>
          <a:ln cap="flat" cmpd="sng" w="9525">
            <a:solidFill>
              <a:srgbClr val="BFBFBF"/>
            </a:solidFill>
            <a:prstDash val="solid"/>
            <a:round/>
            <a:headEnd len="sm" w="sm" type="none"/>
            <a:tailEnd len="sm" w="sm" type="none"/>
          </a:ln>
        </p:spPr>
      </p:cxnSp>
      <p:sp>
        <p:nvSpPr>
          <p:cNvPr id="127" name="Google Shape;127;p9"/>
          <p:cNvSpPr txBox="1"/>
          <p:nvPr/>
        </p:nvSpPr>
        <p:spPr>
          <a:xfrm>
            <a:off x="6008914" y="3004484"/>
            <a:ext cx="5458003" cy="114178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1600">
                <a:solidFill>
                  <a:schemeClr val="dk1"/>
                </a:solidFill>
                <a:latin typeface="Work Sans"/>
                <a:ea typeface="Work Sans"/>
                <a:cs typeface="Work Sans"/>
                <a:sym typeface="Work Sans"/>
              </a:rPr>
              <a:t>Milestone</a:t>
            </a:r>
            <a:r>
              <a:rPr b="1" lang="en-GB" sz="1600">
                <a:solidFill>
                  <a:schemeClr val="dk1"/>
                </a:solidFill>
                <a:latin typeface="Work Sans"/>
                <a:ea typeface="Work Sans"/>
                <a:cs typeface="Work Sans"/>
                <a:sym typeface="Work Sans"/>
              </a:rPr>
              <a:t> 2</a:t>
            </a:r>
            <a:endParaRPr b="1"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Ut enim ad minim veniam, quis nostrud exercitation.</a:t>
            </a: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cxnSp>
        <p:nvCxnSpPr>
          <p:cNvPr id="128" name="Google Shape;128;p9"/>
          <p:cNvCxnSpPr/>
          <p:nvPr/>
        </p:nvCxnSpPr>
        <p:spPr>
          <a:xfrm>
            <a:off x="4946847" y="2817259"/>
            <a:ext cx="6588000" cy="0"/>
          </a:xfrm>
          <a:prstGeom prst="straightConnector1">
            <a:avLst/>
          </a:prstGeom>
          <a:noFill/>
          <a:ln cap="flat" cmpd="sng" w="9525">
            <a:solidFill>
              <a:srgbClr val="BFBFBF"/>
            </a:solidFill>
            <a:prstDash val="solid"/>
            <a:round/>
            <a:headEnd len="sm" w="sm" type="none"/>
            <a:tailEnd len="sm" w="sm" type="none"/>
          </a:ln>
        </p:spPr>
      </p:cxnSp>
      <p:sp>
        <p:nvSpPr>
          <p:cNvPr id="129" name="Google Shape;129;p9"/>
          <p:cNvSpPr txBox="1"/>
          <p:nvPr/>
        </p:nvSpPr>
        <p:spPr>
          <a:xfrm>
            <a:off x="6008914" y="5060240"/>
            <a:ext cx="5458003" cy="114178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1600">
                <a:solidFill>
                  <a:schemeClr val="dk1"/>
                </a:solidFill>
                <a:latin typeface="Work Sans"/>
                <a:ea typeface="Work Sans"/>
                <a:cs typeface="Work Sans"/>
                <a:sym typeface="Work Sans"/>
              </a:rPr>
              <a:t>Milestone</a:t>
            </a:r>
            <a:r>
              <a:rPr b="1" lang="en-GB" sz="1600">
                <a:solidFill>
                  <a:schemeClr val="dk1"/>
                </a:solidFill>
                <a:latin typeface="Work Sans"/>
                <a:ea typeface="Work Sans"/>
                <a:cs typeface="Work Sans"/>
                <a:sym typeface="Work Sans"/>
              </a:rPr>
              <a:t> 3</a:t>
            </a:r>
            <a:endParaRPr b="1" sz="1600">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Ut enim ad minim veniam, quis nostrud exercitation.</a:t>
            </a:r>
            <a:br>
              <a:rPr b="0" i="0" lang="en-GB" sz="1600" u="none" cap="none" strike="noStrike">
                <a:solidFill>
                  <a:srgbClr val="000646"/>
                </a:solidFill>
                <a:latin typeface="Work Sans"/>
                <a:ea typeface="Work Sans"/>
                <a:cs typeface="Work Sans"/>
                <a:sym typeface="Work Sans"/>
              </a:rPr>
            </a:br>
            <a:r>
              <a:rPr b="0" i="0" lang="en-GB" sz="1600" u="none" cap="none" strike="noStrike">
                <a:solidFill>
                  <a:srgbClr val="000646"/>
                </a:solidFill>
                <a:latin typeface="Work Sans"/>
                <a:ea typeface="Work Sans"/>
                <a:cs typeface="Work Sans"/>
                <a:sym typeface="Work Sans"/>
              </a:rPr>
              <a:t>Duis aute irure dolor in reprehenderit in voluptate velit esse cillum dolore eu fugiat nulla pariatur.</a:t>
            </a:r>
            <a:endParaRPr/>
          </a:p>
        </p:txBody>
      </p:sp>
      <p:cxnSp>
        <p:nvCxnSpPr>
          <p:cNvPr id="130" name="Google Shape;130;p9"/>
          <p:cNvCxnSpPr/>
          <p:nvPr/>
        </p:nvCxnSpPr>
        <p:spPr>
          <a:xfrm>
            <a:off x="4946847" y="4873015"/>
            <a:ext cx="6588000" cy="0"/>
          </a:xfrm>
          <a:prstGeom prst="straightConnector1">
            <a:avLst/>
          </a:prstGeom>
          <a:noFill/>
          <a:ln cap="flat" cmpd="sng" w="9525">
            <a:solidFill>
              <a:srgbClr val="BFBFBF"/>
            </a:solidFill>
            <a:prstDash val="solid"/>
            <a:round/>
            <a:headEnd len="sm" w="sm" type="none"/>
            <a:tailEnd len="sm" w="sm" type="none"/>
          </a:ln>
        </p:spPr>
      </p:cxnSp>
      <p:sp>
        <p:nvSpPr>
          <p:cNvPr id="131" name="Google Shape;131;p9"/>
          <p:cNvSpPr/>
          <p:nvPr/>
        </p:nvSpPr>
        <p:spPr>
          <a:xfrm>
            <a:off x="5060375" y="1147600"/>
            <a:ext cx="539700" cy="521100"/>
          </a:xfrm>
          <a:prstGeom prst="star5">
            <a:avLst>
              <a:gd fmla="val 19098" name="adj"/>
              <a:gd fmla="val 105146" name="hf"/>
              <a:gd fmla="val 110557" name="vf"/>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p:nvPr/>
        </p:nvSpPr>
        <p:spPr>
          <a:xfrm>
            <a:off x="5060375" y="3168450"/>
            <a:ext cx="539700" cy="521100"/>
          </a:xfrm>
          <a:prstGeom prst="star5">
            <a:avLst>
              <a:gd fmla="val 19098" name="adj"/>
              <a:gd fmla="val 105146" name="hf"/>
              <a:gd fmla="val 110557" name="vf"/>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5060375" y="5272613"/>
            <a:ext cx="539700" cy="521100"/>
          </a:xfrm>
          <a:prstGeom prst="star5">
            <a:avLst>
              <a:gd fmla="val 19098" name="adj"/>
              <a:gd fmla="val 105146" name="hf"/>
              <a:gd fmla="val 110557" name="vf"/>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137" name="Shape 137"/>
        <p:cNvGrpSpPr/>
        <p:nvPr/>
      </p:nvGrpSpPr>
      <p:grpSpPr>
        <a:xfrm>
          <a:off x="0" y="0"/>
          <a:ext cx="0" cy="0"/>
          <a:chOff x="0" y="0"/>
          <a:chExt cx="0" cy="0"/>
        </a:xfrm>
      </p:grpSpPr>
      <p:sp>
        <p:nvSpPr>
          <p:cNvPr id="138" name="Google Shape;138;p10"/>
          <p:cNvSpPr/>
          <p:nvPr/>
        </p:nvSpPr>
        <p:spPr>
          <a:xfrm>
            <a:off x="569580" y="6229927"/>
            <a:ext cx="3327117"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39" name="Google Shape;139;p10"/>
          <p:cNvSpPr txBox="1"/>
          <p:nvPr/>
        </p:nvSpPr>
        <p:spPr>
          <a:xfrm>
            <a:off x="848700" y="2334325"/>
            <a:ext cx="5134800" cy="1080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Montrez que votre produit est utilisé et apprécié. </a:t>
            </a:r>
            <a:r>
              <a:rPr lang="en-GB" sz="1600">
                <a:solidFill>
                  <a:srgbClr val="000646"/>
                </a:solidFill>
                <a:latin typeface="Work Sans"/>
                <a:ea typeface="Work Sans"/>
                <a:cs typeface="Work Sans"/>
                <a:sym typeface="Work Sans"/>
              </a:rPr>
              <a:t>Vous pouvez inclure des statistiques, des cas d'utilisation et/ou des témoignages de clients. Cela fait partie de la validation de votre offre.</a:t>
            </a:r>
            <a:endParaRPr/>
          </a:p>
        </p:txBody>
      </p:sp>
      <p:sp>
        <p:nvSpPr>
          <p:cNvPr id="140" name="Google Shape;140;p10"/>
          <p:cNvSpPr/>
          <p:nvPr/>
        </p:nvSpPr>
        <p:spPr>
          <a:xfrm>
            <a:off x="4394846" y="6229927"/>
            <a:ext cx="3327117"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41" name="Google Shape;141;p10"/>
          <p:cNvSpPr/>
          <p:nvPr/>
        </p:nvSpPr>
        <p:spPr>
          <a:xfrm>
            <a:off x="8161723" y="6229927"/>
            <a:ext cx="3327117" cy="72000"/>
          </a:xfrm>
          <a:prstGeom prst="rect">
            <a:avLst/>
          </a:prstGeom>
          <a:solidFill>
            <a:srgbClr val="8887F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42" name="Google Shape;142;p10"/>
          <p:cNvSpPr/>
          <p:nvPr/>
        </p:nvSpPr>
        <p:spPr>
          <a:xfrm>
            <a:off x="827154" y="878373"/>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43" name="Google Shape;143;p10"/>
          <p:cNvSpPr txBox="1"/>
          <p:nvPr/>
        </p:nvSpPr>
        <p:spPr>
          <a:xfrm>
            <a:off x="827151" y="1095625"/>
            <a:ext cx="7608900" cy="548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Adoption de la solution par votre cible</a:t>
            </a:r>
            <a:endParaRPr b="0" i="0" sz="3400" u="none" cap="none" strike="noStrike">
              <a:solidFill>
                <a:srgbClr val="000646"/>
              </a:solidFill>
              <a:latin typeface="Work Sans SemiBold"/>
              <a:ea typeface="Work Sans SemiBold"/>
              <a:cs typeface="Work Sans SemiBold"/>
              <a:sym typeface="Work Sans SemiBold"/>
            </a:endParaRPr>
          </a:p>
        </p:txBody>
      </p:sp>
      <p:sp>
        <p:nvSpPr>
          <p:cNvPr id="144" name="Google Shape;144;p10"/>
          <p:cNvSpPr txBox="1"/>
          <p:nvPr/>
        </p:nvSpPr>
        <p:spPr>
          <a:xfrm>
            <a:off x="853842" y="3708305"/>
            <a:ext cx="2815663" cy="225170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Témoignage 1</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400" u="none" cap="none" strike="noStrike">
                <a:solidFill>
                  <a:srgbClr val="000646"/>
                </a:solidFill>
                <a:latin typeface="Work Sans"/>
                <a:ea typeface="Work Sans"/>
                <a:cs typeface="Work Sans"/>
                <a:sym typeface="Work Sans"/>
              </a:rPr>
              <a:t>Lorem ipsum dolor sit amet, consectetur adipiscing elit, sed do eiusmod tempor incididunt ut labore et dolore magna aliqua. </a:t>
            </a:r>
            <a:endParaRPr/>
          </a:p>
        </p:txBody>
      </p:sp>
      <p:sp>
        <p:nvSpPr>
          <p:cNvPr id="145" name="Google Shape;145;p10"/>
          <p:cNvSpPr txBox="1"/>
          <p:nvPr/>
        </p:nvSpPr>
        <p:spPr>
          <a:xfrm>
            <a:off x="4670468" y="3708305"/>
            <a:ext cx="2815663" cy="211874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Témoignage 2</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400" u="none" cap="none" strike="noStrike">
                <a:solidFill>
                  <a:srgbClr val="000646"/>
                </a:solidFill>
                <a:latin typeface="Work Sans"/>
                <a:ea typeface="Work Sans"/>
                <a:cs typeface="Work Sans"/>
                <a:sym typeface="Work Sans"/>
              </a:rPr>
              <a:t>Lorem ipsum dolor sit amet, consectetur adipiscing elit, sed do eiusmod tempor incididunt ut labore et dolore magna aliqua. </a:t>
            </a:r>
            <a:endParaRPr/>
          </a:p>
        </p:txBody>
      </p:sp>
      <p:pic>
        <p:nvPicPr>
          <p:cNvPr id="146" name="Google Shape;146;p10"/>
          <p:cNvPicPr preferRelativeResize="0"/>
          <p:nvPr/>
        </p:nvPicPr>
        <p:blipFill rotWithShape="1">
          <a:blip r:embed="rId3">
            <a:alphaModFix/>
          </a:blip>
          <a:srcRect b="0" l="0" r="0" t="0"/>
          <a:stretch/>
        </p:blipFill>
        <p:spPr>
          <a:xfrm rot="5400000">
            <a:off x="7786470" y="4551411"/>
            <a:ext cx="276105" cy="247041"/>
          </a:xfrm>
          <a:prstGeom prst="rect">
            <a:avLst/>
          </a:prstGeom>
          <a:noFill/>
          <a:ln>
            <a:noFill/>
          </a:ln>
        </p:spPr>
      </p:pic>
      <p:sp>
        <p:nvSpPr>
          <p:cNvPr id="147" name="Google Shape;147;p10"/>
          <p:cNvSpPr txBox="1"/>
          <p:nvPr/>
        </p:nvSpPr>
        <p:spPr>
          <a:xfrm>
            <a:off x="8435978" y="3708305"/>
            <a:ext cx="2815663" cy="32897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chemeClr val="dk1"/>
                </a:solidFill>
                <a:latin typeface="Work Sans"/>
                <a:ea typeface="Work Sans"/>
                <a:cs typeface="Work Sans"/>
                <a:sym typeface="Work Sans"/>
              </a:rPr>
              <a:t>Témoignage 3</a:t>
            </a:r>
            <a:br>
              <a:rPr b="0" i="0" lang="en-GB" sz="1600" u="none" cap="none" strike="noStrike">
                <a:solidFill>
                  <a:srgbClr val="000646"/>
                </a:solidFill>
                <a:latin typeface="Work Sans"/>
                <a:ea typeface="Work Sans"/>
                <a:cs typeface="Work Sans"/>
                <a:sym typeface="Work Sans"/>
              </a:rPr>
            </a:br>
            <a:br>
              <a:rPr b="0" i="0" lang="en-GB" sz="1600" u="none" cap="none" strike="noStrike">
                <a:solidFill>
                  <a:srgbClr val="000646"/>
                </a:solidFill>
                <a:latin typeface="Work Sans"/>
                <a:ea typeface="Work Sans"/>
                <a:cs typeface="Work Sans"/>
                <a:sym typeface="Work Sans"/>
              </a:rPr>
            </a:br>
            <a:r>
              <a:rPr b="0" i="0" lang="en-GB" sz="1400" u="none" cap="none" strike="noStrike">
                <a:solidFill>
                  <a:srgbClr val="000646"/>
                </a:solidFill>
                <a:latin typeface="Work Sans"/>
                <a:ea typeface="Work Sans"/>
                <a:cs typeface="Work Sans"/>
                <a:sym typeface="Work Sans"/>
              </a:rPr>
              <a:t>Lorem ipsum dolor sit amet, consectetur adipiscing elit, sed do eiusmod tempor incididunt ut labore et dolore magna aliqua. </a:t>
            </a:r>
            <a:endParaRPr/>
          </a:p>
        </p:txBody>
      </p:sp>
      <p:pic>
        <p:nvPicPr>
          <p:cNvPr id="148" name="Google Shape;148;p10"/>
          <p:cNvPicPr preferRelativeResize="0"/>
          <p:nvPr/>
        </p:nvPicPr>
        <p:blipFill rotWithShape="1">
          <a:blip r:embed="rId3">
            <a:alphaModFix/>
          </a:blip>
          <a:srcRect b="0" l="0" r="0" t="0"/>
          <a:stretch/>
        </p:blipFill>
        <p:spPr>
          <a:xfrm rot="5400000">
            <a:off x="4009601" y="4551411"/>
            <a:ext cx="276105" cy="2470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152" name="Shape 152"/>
        <p:cNvGrpSpPr/>
        <p:nvPr/>
      </p:nvGrpSpPr>
      <p:grpSpPr>
        <a:xfrm>
          <a:off x="0" y="0"/>
          <a:ext cx="0" cy="0"/>
          <a:chOff x="0" y="0"/>
          <a:chExt cx="0" cy="0"/>
        </a:xfrm>
      </p:grpSpPr>
      <p:sp>
        <p:nvSpPr>
          <p:cNvPr id="153" name="Google Shape;153;p11"/>
          <p:cNvSpPr/>
          <p:nvPr/>
        </p:nvSpPr>
        <p:spPr>
          <a:xfrm>
            <a:off x="1897" y="0"/>
            <a:ext cx="465151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54" name="Google Shape;154;p11"/>
          <p:cNvCxnSpPr/>
          <p:nvPr/>
        </p:nvCxnSpPr>
        <p:spPr>
          <a:xfrm>
            <a:off x="4946847" y="732657"/>
            <a:ext cx="6588000" cy="0"/>
          </a:xfrm>
          <a:prstGeom prst="straightConnector1">
            <a:avLst/>
          </a:prstGeom>
          <a:noFill/>
          <a:ln cap="flat" cmpd="sng" w="9525">
            <a:solidFill>
              <a:srgbClr val="BFBFBF"/>
            </a:solidFill>
            <a:prstDash val="solid"/>
            <a:round/>
            <a:headEnd len="sm" w="sm" type="none"/>
            <a:tailEnd len="sm" w="sm" type="none"/>
          </a:ln>
        </p:spPr>
      </p:cxnSp>
      <p:sp>
        <p:nvSpPr>
          <p:cNvPr id="155" name="Google Shape;155;p11"/>
          <p:cNvSpPr/>
          <p:nvPr/>
        </p:nvSpPr>
        <p:spPr>
          <a:xfrm>
            <a:off x="823370" y="2316057"/>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56" name="Google Shape;156;p11"/>
          <p:cNvSpPr txBox="1"/>
          <p:nvPr/>
        </p:nvSpPr>
        <p:spPr>
          <a:xfrm>
            <a:off x="823376" y="2533325"/>
            <a:ext cx="3712200" cy="542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Le marché</a:t>
            </a:r>
            <a:endParaRPr b="0" i="0" sz="3400" u="none" cap="none" strike="noStrike">
              <a:solidFill>
                <a:srgbClr val="000646"/>
              </a:solidFill>
              <a:latin typeface="Work Sans SemiBold"/>
              <a:ea typeface="Work Sans SemiBold"/>
              <a:cs typeface="Work Sans SemiBold"/>
              <a:sym typeface="Work Sans SemiBold"/>
            </a:endParaRPr>
          </a:p>
        </p:txBody>
      </p:sp>
      <p:sp>
        <p:nvSpPr>
          <p:cNvPr id="157" name="Google Shape;157;p11"/>
          <p:cNvSpPr txBox="1"/>
          <p:nvPr/>
        </p:nvSpPr>
        <p:spPr>
          <a:xfrm>
            <a:off x="854511" y="3216532"/>
            <a:ext cx="2918100" cy="197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Donnez un bref aperçu du potentiel de croissance de votre entreprise. </a:t>
            </a:r>
            <a:r>
              <a:rPr lang="en-GB" sz="1600">
                <a:solidFill>
                  <a:srgbClr val="000646"/>
                </a:solidFill>
                <a:latin typeface="Work Sans"/>
                <a:ea typeface="Work Sans"/>
                <a:cs typeface="Work Sans"/>
                <a:sym typeface="Work Sans"/>
              </a:rPr>
              <a:t>Partagez des données de marché de haut niveau qui démontrent que votre entreprise sera en demande sur une longue période.</a:t>
            </a:r>
            <a:endParaRPr/>
          </a:p>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000646"/>
                </a:solidFill>
                <a:latin typeface="Work Sans"/>
                <a:ea typeface="Work Sans"/>
                <a:cs typeface="Work Sans"/>
                <a:sym typeface="Work Sans"/>
              </a:rPr>
              <a:t> </a:t>
            </a:r>
            <a:br>
              <a:rPr b="0" i="0" lang="en-GB" sz="1600" u="none" cap="none" strike="noStrike">
                <a:solidFill>
                  <a:srgbClr val="000646"/>
                </a:solidFill>
                <a:latin typeface="Work Sans"/>
                <a:ea typeface="Work Sans"/>
                <a:cs typeface="Work Sans"/>
                <a:sym typeface="Work Sans"/>
              </a:rPr>
            </a:br>
            <a:endParaRPr b="0" i="0" sz="1600" u="none" cap="none" strike="noStrike">
              <a:solidFill>
                <a:srgbClr val="000646"/>
              </a:solidFill>
              <a:latin typeface="Work Sans"/>
              <a:ea typeface="Work Sans"/>
              <a:cs typeface="Work Sans"/>
              <a:sym typeface="Work Sans"/>
            </a:endParaRPr>
          </a:p>
        </p:txBody>
      </p:sp>
      <p:sp>
        <p:nvSpPr>
          <p:cNvPr id="158" name="Google Shape;158;p11"/>
          <p:cNvSpPr txBox="1"/>
          <p:nvPr/>
        </p:nvSpPr>
        <p:spPr>
          <a:xfrm>
            <a:off x="6582544" y="1016442"/>
            <a:ext cx="4884373" cy="13961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000646"/>
                </a:solidFill>
                <a:latin typeface="Work Sans"/>
                <a:ea typeface="Work Sans"/>
                <a:cs typeface="Work Sans"/>
                <a:sym typeface="Work Sans"/>
              </a:rPr>
              <a:t>Lacinia at quis risus</a:t>
            </a:r>
            <a:endParaRPr b="1"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Ut enim ad minim veniam, quis nostrud exercitation. Duis aute irure dolor in reprehenderit in voluptate velit esse cillum dolore eu fugiat nulla pariatur.</a:t>
            </a:r>
            <a:endParaRPr/>
          </a:p>
        </p:txBody>
      </p:sp>
      <p:sp>
        <p:nvSpPr>
          <p:cNvPr id="159" name="Google Shape;159;p11"/>
          <p:cNvSpPr txBox="1"/>
          <p:nvPr/>
        </p:nvSpPr>
        <p:spPr>
          <a:xfrm>
            <a:off x="6582544" y="3084004"/>
            <a:ext cx="4884373" cy="170382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000646"/>
                </a:solidFill>
                <a:latin typeface="Work Sans"/>
                <a:ea typeface="Work Sans"/>
                <a:cs typeface="Work Sans"/>
                <a:sym typeface="Work Sans"/>
              </a:rPr>
              <a:t>Aliquam nulla</a:t>
            </a:r>
            <a:endParaRPr b="1"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A arcu cursus vitae congue mauris rhoncus aenean. Purus semper eget duis at tellus at urna.</a:t>
            </a:r>
            <a:endParaRPr/>
          </a:p>
        </p:txBody>
      </p:sp>
      <p:cxnSp>
        <p:nvCxnSpPr>
          <p:cNvPr id="160" name="Google Shape;160;p11"/>
          <p:cNvCxnSpPr/>
          <p:nvPr/>
        </p:nvCxnSpPr>
        <p:spPr>
          <a:xfrm>
            <a:off x="4946847" y="2800219"/>
            <a:ext cx="6588000" cy="0"/>
          </a:xfrm>
          <a:prstGeom prst="straightConnector1">
            <a:avLst/>
          </a:prstGeom>
          <a:noFill/>
          <a:ln cap="flat" cmpd="sng" w="9525">
            <a:solidFill>
              <a:srgbClr val="BFBFBF"/>
            </a:solidFill>
            <a:prstDash val="solid"/>
            <a:round/>
            <a:headEnd len="sm" w="sm" type="none"/>
            <a:tailEnd len="sm" w="sm" type="none"/>
          </a:ln>
        </p:spPr>
      </p:cxnSp>
      <p:sp>
        <p:nvSpPr>
          <p:cNvPr id="161" name="Google Shape;161;p11"/>
          <p:cNvSpPr txBox="1"/>
          <p:nvPr/>
        </p:nvSpPr>
        <p:spPr>
          <a:xfrm>
            <a:off x="6582544" y="5037520"/>
            <a:ext cx="4884373" cy="11417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i="0" lang="en-GB" sz="1600" u="none" cap="none" strike="noStrike">
                <a:solidFill>
                  <a:srgbClr val="000646"/>
                </a:solidFill>
                <a:latin typeface="Work Sans"/>
                <a:ea typeface="Work Sans"/>
                <a:cs typeface="Work Sans"/>
                <a:sym typeface="Work Sans"/>
              </a:rPr>
              <a:t>Morbi enim</a:t>
            </a:r>
            <a:endParaRPr b="1" i="0"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rgbClr val="000646"/>
                </a:solidFill>
                <a:latin typeface="Work Sans"/>
                <a:ea typeface="Work Sans"/>
                <a:cs typeface="Work Sans"/>
                <a:sym typeface="Work Sans"/>
              </a:rPr>
              <a:t>Praesent semper feugiat nibh sed pulvinar proin gravida hendrerit. Velit scelerisque in dictum non consectetur commodo quisa erat. </a:t>
            </a:r>
            <a:endParaRPr/>
          </a:p>
        </p:txBody>
      </p:sp>
      <p:cxnSp>
        <p:nvCxnSpPr>
          <p:cNvPr id="162" name="Google Shape;162;p11"/>
          <p:cNvCxnSpPr/>
          <p:nvPr/>
        </p:nvCxnSpPr>
        <p:spPr>
          <a:xfrm>
            <a:off x="4946847" y="4753735"/>
            <a:ext cx="6588000" cy="0"/>
          </a:xfrm>
          <a:prstGeom prst="straightConnector1">
            <a:avLst/>
          </a:prstGeom>
          <a:noFill/>
          <a:ln cap="flat" cmpd="sng" w="9525">
            <a:solidFill>
              <a:srgbClr val="BFBFBF"/>
            </a:solidFill>
            <a:prstDash val="solid"/>
            <a:round/>
            <a:headEnd len="sm" w="sm" type="none"/>
            <a:tailEnd len="sm" w="sm" type="none"/>
          </a:ln>
        </p:spPr>
      </p:cxnSp>
      <p:pic>
        <p:nvPicPr>
          <p:cNvPr id="163" name="Google Shape;163;p11"/>
          <p:cNvPicPr preferRelativeResize="0"/>
          <p:nvPr/>
        </p:nvPicPr>
        <p:blipFill rotWithShape="1">
          <a:blip r:embed="rId3">
            <a:alphaModFix/>
          </a:blip>
          <a:srcRect b="0" l="0" r="0" t="0"/>
          <a:stretch/>
        </p:blipFill>
        <p:spPr>
          <a:xfrm>
            <a:off x="5092122" y="3192106"/>
            <a:ext cx="1115271" cy="1115271"/>
          </a:xfrm>
          <a:prstGeom prst="rect">
            <a:avLst/>
          </a:prstGeom>
          <a:noFill/>
          <a:ln>
            <a:noFill/>
          </a:ln>
        </p:spPr>
      </p:pic>
      <p:pic>
        <p:nvPicPr>
          <p:cNvPr id="164" name="Google Shape;164;p11"/>
          <p:cNvPicPr preferRelativeResize="0"/>
          <p:nvPr/>
        </p:nvPicPr>
        <p:blipFill rotWithShape="1">
          <a:blip r:embed="rId4">
            <a:alphaModFix/>
          </a:blip>
          <a:srcRect b="0" l="0" r="0" t="0"/>
          <a:stretch/>
        </p:blipFill>
        <p:spPr>
          <a:xfrm>
            <a:off x="5117615" y="1235816"/>
            <a:ext cx="1029124" cy="852406"/>
          </a:xfrm>
          <a:prstGeom prst="rect">
            <a:avLst/>
          </a:prstGeom>
          <a:noFill/>
          <a:ln>
            <a:noFill/>
          </a:ln>
        </p:spPr>
      </p:pic>
      <p:pic>
        <p:nvPicPr>
          <p:cNvPr id="165" name="Google Shape;165;p11"/>
          <p:cNvPicPr preferRelativeResize="0"/>
          <p:nvPr/>
        </p:nvPicPr>
        <p:blipFill rotWithShape="1">
          <a:blip r:embed="rId5">
            <a:alphaModFix/>
          </a:blip>
          <a:srcRect b="0" l="0" r="0" t="0"/>
          <a:stretch/>
        </p:blipFill>
        <p:spPr>
          <a:xfrm>
            <a:off x="5230511" y="5105864"/>
            <a:ext cx="976882" cy="976882"/>
          </a:xfrm>
          <a:prstGeom prst="rect">
            <a:avLst/>
          </a:prstGeom>
          <a:noFill/>
          <a:ln>
            <a:noFill/>
          </a:ln>
        </p:spPr>
      </p:pic>
      <p:grpSp>
        <p:nvGrpSpPr>
          <p:cNvPr id="166" name="Google Shape;166;p11"/>
          <p:cNvGrpSpPr/>
          <p:nvPr/>
        </p:nvGrpSpPr>
        <p:grpSpPr>
          <a:xfrm>
            <a:off x="10015125" y="-640451"/>
            <a:ext cx="3222000" cy="3173703"/>
            <a:chOff x="501128" y="-644929"/>
            <a:chExt cx="3222000" cy="3173703"/>
          </a:xfrm>
        </p:grpSpPr>
        <p:sp>
          <p:nvSpPr>
            <p:cNvPr id="167" name="Google Shape;167;p11"/>
            <p:cNvSpPr/>
            <p:nvPr/>
          </p:nvSpPr>
          <p:spPr>
            <a:xfrm>
              <a:off x="501128" y="-518026"/>
              <a:ext cx="3222000" cy="3046800"/>
            </a:xfrm>
            <a:prstGeom prst="roundRect">
              <a:avLst>
                <a:gd fmla="val 3777" name="adj"/>
              </a:avLst>
            </a:prstGeom>
            <a:solidFill>
              <a:schemeClr val="lt1"/>
            </a:solidFill>
            <a:ln>
              <a:noFill/>
            </a:ln>
            <a:effectLst>
              <a:outerShdw blurRad="177800" sx="99000" rotWithShape="0" algn="ctr" dir="5400000" dist="38100" sy="99000">
                <a:srgbClr val="D8D8D8">
                  <a:alpha val="95686"/>
                </a:srgbClr>
              </a:outerShdw>
            </a:effectLst>
          </p:spPr>
          <p:txBody>
            <a:bodyPr anchorCtr="0" anchor="t" bIns="180000" lIns="180000" spcFirstLastPara="1" rIns="252000" wrap="square" tIns="21600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rgbClr val="000646"/>
                  </a:solidFill>
                  <a:latin typeface="Arial"/>
                  <a:ea typeface="Arial"/>
                  <a:cs typeface="Arial"/>
                  <a:sym typeface="Arial"/>
                </a:rPr>
                <a:t>Expert tip:</a:t>
              </a:r>
              <a:endParaRPr b="1" i="0" sz="1050" u="none" cap="none" strike="noStrike">
                <a:solidFill>
                  <a:srgbClr val="00064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50" u="none" cap="none" strike="noStrike">
                <a:solidFill>
                  <a:srgbClr val="1D1C1D"/>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lang="en-GB" sz="1050">
                  <a:solidFill>
                    <a:srgbClr val="65738E"/>
                  </a:solidFill>
                </a:rPr>
                <a:t>Évitez de donner trop de détails sur la taille du marché, tels que la </a:t>
              </a:r>
              <a:r>
                <a:rPr lang="en-GB" sz="1050">
                  <a:solidFill>
                    <a:srgbClr val="65738E"/>
                  </a:solidFill>
                </a:rPr>
                <a:t>différenciation</a:t>
              </a:r>
              <a:r>
                <a:rPr lang="en-GB" sz="1050">
                  <a:solidFill>
                    <a:srgbClr val="65738E"/>
                  </a:solidFill>
                </a:rPr>
                <a:t> du TAM SAM SOM. Expliquez simplement pourquoi il s'agit d'une super opportunité (ou le sera à l'avenir). Évitez les modèles financiers détaillés et les pages remplies de diagrammes et de graphiques. Il est bon de savoir que vous avez réfléchi à cela, mais réservez ces informations pour une annexe ou la data room.</a:t>
              </a:r>
              <a:r>
                <a:rPr b="0" i="0" lang="en-GB" sz="1050" u="none" cap="none" strike="noStrike">
                  <a:solidFill>
                    <a:srgbClr val="65738E"/>
                  </a:solidFill>
                  <a:latin typeface="Arial"/>
                  <a:ea typeface="Arial"/>
                  <a:cs typeface="Arial"/>
                  <a:sym typeface="Arial"/>
                </a:rPr>
                <a:t> </a:t>
              </a:r>
              <a:br>
                <a:rPr b="0" i="0" lang="en-GB" sz="900" u="none" cap="none" strike="noStrike">
                  <a:solidFill>
                    <a:srgbClr val="222222"/>
                  </a:solidFill>
                  <a:highlight>
                    <a:srgbClr val="D9D2E9"/>
                  </a:highlight>
                  <a:latin typeface="Arial"/>
                  <a:ea typeface="Arial"/>
                  <a:cs typeface="Arial"/>
                  <a:sym typeface="Arial"/>
                </a:rPr>
              </a:br>
              <a:endParaRPr b="0" i="0" sz="900" u="none" cap="none" strike="noStrike">
                <a:solidFill>
                  <a:srgbClr val="222222"/>
                </a:solidFill>
                <a:highlight>
                  <a:srgbClr val="D9D2E9"/>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GB" sz="900" u="sng" cap="none" strike="noStrike">
                  <a:solidFill>
                    <a:srgbClr val="6062FF"/>
                  </a:solidFill>
                  <a:latin typeface="Arial"/>
                  <a:ea typeface="Arial"/>
                  <a:cs typeface="Arial"/>
                  <a:sym typeface="Arial"/>
                  <a:hlinkClick r:id="rId6">
                    <a:extLst>
                      <a:ext uri="{A12FA001-AC4F-418D-AE19-62706E023703}">
                        <ahyp:hlinkClr val="tx"/>
                      </a:ext>
                    </a:extLst>
                  </a:hlinkClick>
                </a:rPr>
                <a:t>Oliver Kicks</a:t>
              </a:r>
              <a:endParaRPr b="1" i="0" sz="900" u="none" cap="none" strike="noStrike">
                <a:solidFill>
                  <a:srgbClr val="6062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900" u="none" cap="none" strike="noStrike">
                  <a:solidFill>
                    <a:srgbClr val="222222"/>
                  </a:solidFill>
                  <a:latin typeface="Arial"/>
                  <a:ea typeface="Arial"/>
                  <a:cs typeface="Arial"/>
                  <a:sym typeface="Arial"/>
                </a:rPr>
                <a:t>Principal, </a:t>
              </a:r>
              <a:br>
                <a:rPr b="0" i="0" lang="en-GB" sz="900" u="none" cap="none" strike="noStrike">
                  <a:solidFill>
                    <a:srgbClr val="222222"/>
                  </a:solidFill>
                  <a:latin typeface="Arial"/>
                  <a:ea typeface="Arial"/>
                  <a:cs typeface="Arial"/>
                  <a:sym typeface="Arial"/>
                </a:rPr>
              </a:br>
              <a:r>
                <a:rPr b="0" i="0" lang="en-GB" sz="900" u="sng" cap="none" strike="noStrike">
                  <a:solidFill>
                    <a:srgbClr val="5C60FF"/>
                  </a:solidFill>
                  <a:latin typeface="Arial"/>
                  <a:ea typeface="Arial"/>
                  <a:cs typeface="Arial"/>
                  <a:sym typeface="Arial"/>
                  <a:hlinkClick r:id="rId7">
                    <a:extLst>
                      <a:ext uri="{A12FA001-AC4F-418D-AE19-62706E023703}">
                        <ahyp:hlinkClr val="tx"/>
                      </a:ext>
                    </a:extLst>
                  </a:hlinkClick>
                </a:rPr>
                <a:t>Concept Ventures</a:t>
              </a:r>
              <a:endParaRPr b="0" i="0" sz="900" u="none" cap="none" strike="noStrike">
                <a:solidFill>
                  <a:srgbClr val="5C60FF"/>
                </a:solidFill>
                <a:latin typeface="Arial"/>
                <a:ea typeface="Arial"/>
                <a:cs typeface="Arial"/>
                <a:sym typeface="Arial"/>
              </a:endParaRPr>
            </a:p>
          </p:txBody>
        </p:sp>
        <p:pic>
          <p:nvPicPr>
            <p:cNvPr id="168" name="Google Shape;168;p11"/>
            <p:cNvPicPr preferRelativeResize="0"/>
            <p:nvPr/>
          </p:nvPicPr>
          <p:blipFill rotWithShape="1">
            <a:blip r:embed="rId8">
              <a:alphaModFix/>
            </a:blip>
            <a:srcRect b="0" l="0" r="0" t="0"/>
            <a:stretch/>
          </p:blipFill>
          <p:spPr>
            <a:xfrm>
              <a:off x="1793658" y="1834045"/>
              <a:ext cx="413100" cy="413100"/>
            </a:xfrm>
            <a:prstGeom prst="ellipse">
              <a:avLst/>
            </a:prstGeom>
            <a:noFill/>
            <a:ln cap="flat" cmpd="sng" w="28575">
              <a:solidFill>
                <a:schemeClr val="lt1"/>
              </a:solidFill>
              <a:prstDash val="solid"/>
              <a:round/>
              <a:headEnd len="sm" w="sm" type="none"/>
              <a:tailEnd len="sm" w="sm" type="none"/>
            </a:ln>
          </p:spPr>
        </p:pic>
        <p:pic>
          <p:nvPicPr>
            <p:cNvPr id="169" name="Google Shape;169;p11"/>
            <p:cNvPicPr preferRelativeResize="0"/>
            <p:nvPr/>
          </p:nvPicPr>
          <p:blipFill rotWithShape="1">
            <a:blip r:embed="rId9">
              <a:alphaModFix/>
            </a:blip>
            <a:srcRect b="0" l="0" r="0" t="0"/>
            <a:stretch/>
          </p:blipFill>
          <p:spPr>
            <a:xfrm>
              <a:off x="689300" y="-644929"/>
              <a:ext cx="333084" cy="253778"/>
            </a:xfrm>
            <a:prstGeom prst="rect">
              <a:avLst/>
            </a:prstGeom>
            <a:noFill/>
            <a:ln>
              <a:noFill/>
            </a:ln>
          </p:spPr>
        </p:pic>
        <p:sp>
          <p:nvSpPr>
            <p:cNvPr id="170" name="Google Shape;170;p11"/>
            <p:cNvSpPr txBox="1"/>
            <p:nvPr/>
          </p:nvSpPr>
          <p:spPr>
            <a:xfrm>
              <a:off x="2020853" y="-369278"/>
              <a:ext cx="1532700" cy="219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GB" sz="800">
                  <a:solidFill>
                    <a:srgbClr val="A5A5A5"/>
                  </a:solidFill>
                </a:rPr>
                <a:t>X supprimez cette vignette</a:t>
              </a:r>
              <a:endParaRPr b="0" i="0" sz="800" u="none" cap="none" strike="noStrike">
                <a:solidFill>
                  <a:srgbClr val="A5A5A5"/>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4F5"/>
        </a:solidFill>
      </p:bgPr>
    </p:bg>
    <p:spTree>
      <p:nvGrpSpPr>
        <p:cNvPr id="174" name="Shape 174"/>
        <p:cNvGrpSpPr/>
        <p:nvPr/>
      </p:nvGrpSpPr>
      <p:grpSpPr>
        <a:xfrm>
          <a:off x="0" y="0"/>
          <a:ext cx="0" cy="0"/>
          <a:chOff x="0" y="0"/>
          <a:chExt cx="0" cy="0"/>
        </a:xfrm>
      </p:grpSpPr>
      <p:sp>
        <p:nvSpPr>
          <p:cNvPr id="175" name="Google Shape;175;p12"/>
          <p:cNvSpPr/>
          <p:nvPr/>
        </p:nvSpPr>
        <p:spPr>
          <a:xfrm>
            <a:off x="827154" y="1985834"/>
            <a:ext cx="560691" cy="78502"/>
          </a:xfrm>
          <a:prstGeom prst="rect">
            <a:avLst/>
          </a:prstGeom>
          <a:solidFill>
            <a:srgbClr val="6062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GB" sz="3200" u="none" cap="none" strike="noStrike">
                <a:solidFill>
                  <a:srgbClr val="FFFFFF"/>
                </a:solidFill>
                <a:latin typeface="Arial Black"/>
                <a:ea typeface="Arial Black"/>
                <a:cs typeface="Arial Black"/>
                <a:sym typeface="Arial Black"/>
              </a:rPr>
              <a:t> </a:t>
            </a:r>
            <a:endParaRPr b="0" i="0" sz="1400" u="none" cap="none" strike="noStrike">
              <a:solidFill>
                <a:srgbClr val="000000"/>
              </a:solidFill>
              <a:latin typeface="Arial Black"/>
              <a:ea typeface="Arial Black"/>
              <a:cs typeface="Arial Black"/>
              <a:sym typeface="Arial Black"/>
            </a:endParaRPr>
          </a:p>
        </p:txBody>
      </p:sp>
      <p:sp>
        <p:nvSpPr>
          <p:cNvPr id="176" name="Google Shape;176;p12"/>
          <p:cNvSpPr txBox="1"/>
          <p:nvPr/>
        </p:nvSpPr>
        <p:spPr>
          <a:xfrm>
            <a:off x="827154" y="2203098"/>
            <a:ext cx="3240867" cy="5211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3600"/>
              <a:buFont typeface="Work Sans SemiBold"/>
              <a:buNone/>
            </a:pPr>
            <a:r>
              <a:rPr lang="en-GB" sz="3400">
                <a:solidFill>
                  <a:srgbClr val="000646"/>
                </a:solidFill>
                <a:latin typeface="Work Sans SemiBold"/>
                <a:ea typeface="Work Sans SemiBold"/>
                <a:cs typeface="Work Sans SemiBold"/>
                <a:sym typeface="Work Sans SemiBold"/>
              </a:rPr>
              <a:t>Concurrence</a:t>
            </a:r>
            <a:endParaRPr b="0" i="0" sz="3400" u="none" cap="none" strike="noStrike">
              <a:solidFill>
                <a:srgbClr val="000646"/>
              </a:solidFill>
              <a:latin typeface="Work Sans SemiBold"/>
              <a:ea typeface="Work Sans SemiBold"/>
              <a:cs typeface="Work Sans SemiBold"/>
              <a:sym typeface="Work Sans SemiBold"/>
            </a:endParaRPr>
          </a:p>
        </p:txBody>
      </p:sp>
      <p:sp>
        <p:nvSpPr>
          <p:cNvPr id="177" name="Google Shape;177;p12"/>
          <p:cNvSpPr txBox="1"/>
          <p:nvPr/>
        </p:nvSpPr>
        <p:spPr>
          <a:xfrm>
            <a:off x="845722" y="3129850"/>
            <a:ext cx="3362266" cy="271435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b="1" lang="en-GB" sz="1600">
                <a:solidFill>
                  <a:srgbClr val="000646"/>
                </a:solidFill>
                <a:latin typeface="Work Sans"/>
                <a:ea typeface="Work Sans"/>
                <a:cs typeface="Work Sans"/>
                <a:sym typeface="Work Sans"/>
              </a:rPr>
              <a:t>Identifiez vos principaux concurrents et montrez en quoi votre solution est différente et meilleure que ce qu'ils proposent. </a:t>
            </a:r>
            <a:r>
              <a:rPr lang="en-GB" sz="1600">
                <a:solidFill>
                  <a:srgbClr val="000646"/>
                </a:solidFill>
                <a:latin typeface="Work Sans"/>
                <a:ea typeface="Work Sans"/>
                <a:cs typeface="Work Sans"/>
                <a:sym typeface="Work Sans"/>
              </a:rPr>
              <a:t>Soyez précis concernant vos avantages concurrentiels, tels que les prix, les fonctionnalités et l'expérience utilisateur.</a:t>
            </a:r>
            <a:endParaRPr/>
          </a:p>
        </p:txBody>
      </p:sp>
      <p:graphicFrame>
        <p:nvGraphicFramePr>
          <p:cNvPr id="178" name="Google Shape;178;p12"/>
          <p:cNvGraphicFramePr/>
          <p:nvPr/>
        </p:nvGraphicFramePr>
        <p:xfrm>
          <a:off x="4901411" y="786954"/>
          <a:ext cx="3000000" cy="3000000"/>
        </p:xfrm>
        <a:graphic>
          <a:graphicData uri="http://schemas.openxmlformats.org/drawingml/2006/table">
            <a:tbl>
              <a:tblPr bandRow="1" firstRow="1">
                <a:noFill/>
                <a:tableStyleId>{F05A155F-1924-4359-8F6B-0E7D04949893}</a:tableStyleId>
              </a:tblPr>
              <a:tblGrid>
                <a:gridCol w="2203650"/>
                <a:gridCol w="892875"/>
                <a:gridCol w="3734150"/>
              </a:tblGrid>
              <a:tr h="678350">
                <a:tc>
                  <a:txBody>
                    <a:bodyPr/>
                    <a:lstStyle/>
                    <a:p>
                      <a:pPr indent="0" lvl="0" marL="0" marR="0" rtl="0" algn="l">
                        <a:lnSpc>
                          <a:spcPct val="100000"/>
                        </a:lnSpc>
                        <a:spcBef>
                          <a:spcPts val="0"/>
                        </a:spcBef>
                        <a:spcAft>
                          <a:spcPts val="0"/>
                        </a:spcAft>
                        <a:buNone/>
                      </a:pPr>
                      <a:r>
                        <a:t/>
                      </a:r>
                      <a:endParaRPr sz="1600" u="none" cap="none" strike="noStrike"/>
                    </a:p>
                  </a:txBody>
                  <a:tcPr marT="108000" marB="45725" marR="91450" marL="108000">
                    <a:lnR cap="flat" cmpd="sng" w="76200">
                      <a:solidFill>
                        <a:srgbClr val="F1F1F1"/>
                      </a:solidFill>
                      <a:prstDash val="solid"/>
                      <a:round/>
                      <a:headEnd len="sm" w="sm" type="none"/>
                      <a:tailEnd len="sm" w="sm" type="none"/>
                    </a:lnR>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GB" sz="1600">
                          <a:solidFill>
                            <a:srgbClr val="000646"/>
                          </a:solidFill>
                          <a:latin typeface="Work Sans"/>
                          <a:ea typeface="Work Sans"/>
                          <a:cs typeface="Work Sans"/>
                          <a:sym typeface="Work Sans"/>
                        </a:rPr>
                        <a:t>Tarifs</a:t>
                      </a:r>
                      <a:endParaRPr sz="1600" u="none" cap="none" strike="noStrike">
                        <a:solidFill>
                          <a:srgbClr val="000646"/>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R cap="flat" cmpd="sng" w="76200">
                      <a:solidFill>
                        <a:srgbClr val="F1F1F1"/>
                      </a:solidFill>
                      <a:prstDash val="solid"/>
                      <a:round/>
                      <a:headEnd len="sm" w="sm" type="none"/>
                      <a:tailEnd len="sm" w="sm" type="none"/>
                    </a:lnR>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GB" sz="1600" u="none" cap="none" strike="noStrike">
                          <a:solidFill>
                            <a:srgbClr val="000646"/>
                          </a:solidFill>
                          <a:latin typeface="Work Sans"/>
                          <a:ea typeface="Work Sans"/>
                          <a:cs typeface="Work Sans"/>
                          <a:sym typeface="Work Sans"/>
                        </a:rPr>
                        <a:t>Features/</a:t>
                      </a:r>
                      <a:r>
                        <a:rPr lang="en-GB" sz="1600">
                          <a:solidFill>
                            <a:srgbClr val="000646"/>
                          </a:solidFill>
                          <a:latin typeface="Work Sans"/>
                          <a:ea typeface="Work Sans"/>
                          <a:cs typeface="Work Sans"/>
                          <a:sym typeface="Work Sans"/>
                        </a:rPr>
                        <a:t>Caractéristiques</a:t>
                      </a:r>
                      <a:endParaRPr/>
                    </a:p>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B cap="flat" cmpd="sng" w="76200">
                      <a:solidFill>
                        <a:srgbClr val="F1F1F1"/>
                      </a:solidFill>
                      <a:prstDash val="solid"/>
                      <a:round/>
                      <a:headEnd len="sm" w="sm" type="none"/>
                      <a:tailEnd len="sm" w="sm" type="none"/>
                    </a:lnB>
                    <a:solidFill>
                      <a:schemeClr val="lt1"/>
                    </a:solidFill>
                  </a:tcPr>
                </a:tc>
              </a:tr>
              <a:tr h="1171425">
                <a:tc>
                  <a:txBody>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accent6"/>
                          </a:solidFill>
                          <a:latin typeface="Work Sans"/>
                          <a:ea typeface="Work Sans"/>
                          <a:cs typeface="Work Sans"/>
                          <a:sym typeface="Work Sans"/>
                        </a:rPr>
                        <a:t>Votre solution</a:t>
                      </a:r>
                      <a:endParaRPr>
                        <a:solidFill>
                          <a:schemeClr val="accent6"/>
                        </a:solidFill>
                      </a:endParaRPr>
                    </a:p>
                    <a:p>
                      <a:pPr indent="0" lvl="0" marL="0" marR="0" rtl="0" algn="l">
                        <a:lnSpc>
                          <a:spcPct val="100000"/>
                        </a:lnSpc>
                        <a:spcBef>
                          <a:spcPts val="0"/>
                        </a:spcBef>
                        <a:spcAft>
                          <a:spcPts val="0"/>
                        </a:spcAft>
                        <a:buNone/>
                      </a:pPr>
                      <a:r>
                        <a:t/>
                      </a:r>
                      <a:endParaRPr b="1" sz="1800" u="none" cap="none" strike="noStrike">
                        <a:solidFill>
                          <a:srgbClr val="000646"/>
                        </a:solidFill>
                      </a:endParaRPr>
                    </a:p>
                  </a:txBody>
                  <a:tcPr marT="108000" marB="45725" marR="91450" marL="108000">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200" u="none" cap="none" strike="noStrike"/>
                    </a:p>
                  </a:txBody>
                  <a:tcPr marT="108000" marB="45725" marR="91450" marL="108000">
                    <a:lnL cap="flat" cmpd="sng" w="76200">
                      <a:solidFill>
                        <a:srgbClr val="F1F1F1"/>
                      </a:solidFill>
                      <a:prstDash val="solid"/>
                      <a:round/>
                      <a:headEnd len="sm" w="sm" type="none"/>
                      <a:tailEnd len="sm" w="sm" type="none"/>
                    </a:lnL>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r>
              <a:tr h="1171425">
                <a:tc>
                  <a:txBody>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accent2"/>
                          </a:solidFill>
                          <a:latin typeface="Work Sans"/>
                          <a:ea typeface="Work Sans"/>
                          <a:cs typeface="Work Sans"/>
                          <a:sym typeface="Work Sans"/>
                        </a:rPr>
                        <a:t>Concurrent</a:t>
                      </a:r>
                      <a:r>
                        <a:rPr b="1" lang="en-GB" sz="1800" u="none" cap="none" strike="noStrike">
                          <a:solidFill>
                            <a:schemeClr val="accent2"/>
                          </a:solidFill>
                          <a:latin typeface="Work Sans"/>
                          <a:ea typeface="Work Sans"/>
                          <a:cs typeface="Work Sans"/>
                          <a:sym typeface="Work Sans"/>
                        </a:rPr>
                        <a:t> A</a:t>
                      </a:r>
                      <a:endParaRPr>
                        <a:solidFill>
                          <a:schemeClr val="accent2"/>
                        </a:solidFill>
                      </a:endParaRPr>
                    </a:p>
                    <a:p>
                      <a:pPr indent="0" lvl="0" marL="0" marR="0" rtl="0" algn="l">
                        <a:lnSpc>
                          <a:spcPct val="100000"/>
                        </a:lnSpc>
                        <a:spcBef>
                          <a:spcPts val="0"/>
                        </a:spcBef>
                        <a:spcAft>
                          <a:spcPts val="0"/>
                        </a:spcAft>
                        <a:buNone/>
                      </a:pPr>
                      <a:r>
                        <a:t/>
                      </a:r>
                      <a:endParaRPr b="1" sz="1800" u="none" cap="none" strike="noStrike">
                        <a:solidFill>
                          <a:srgbClr val="000646"/>
                        </a:solidFill>
                      </a:endParaRPr>
                    </a:p>
                  </a:txBody>
                  <a:tcPr marT="108000" marB="45725" marR="91450" marL="108000">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200" u="none" cap="none" strike="noStrike"/>
                    </a:p>
                  </a:txBody>
                  <a:tcPr marT="108000" marB="45725" marR="91450" marL="108000">
                    <a:lnL cap="flat" cmpd="sng" w="76200">
                      <a:solidFill>
                        <a:srgbClr val="F1F1F1"/>
                      </a:solidFill>
                      <a:prstDash val="solid"/>
                      <a:round/>
                      <a:headEnd len="sm" w="sm" type="none"/>
                      <a:tailEnd len="sm" w="sm" type="none"/>
                    </a:lnL>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r>
              <a:tr h="1171425">
                <a:tc>
                  <a:txBody>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5093FC"/>
                          </a:solidFill>
                          <a:latin typeface="Work Sans"/>
                          <a:ea typeface="Work Sans"/>
                          <a:cs typeface="Work Sans"/>
                          <a:sym typeface="Work Sans"/>
                        </a:rPr>
                        <a:t>Concurrent</a:t>
                      </a:r>
                      <a:r>
                        <a:rPr b="1" lang="en-GB" sz="1800" u="none" cap="none" strike="noStrike">
                          <a:solidFill>
                            <a:srgbClr val="5093FC"/>
                          </a:solidFill>
                          <a:latin typeface="Work Sans"/>
                          <a:ea typeface="Work Sans"/>
                          <a:cs typeface="Work Sans"/>
                          <a:sym typeface="Work Sans"/>
                        </a:rPr>
                        <a:t> B</a:t>
                      </a:r>
                      <a:endParaRPr/>
                    </a:p>
                    <a:p>
                      <a:pPr indent="0" lvl="0" marL="0" marR="0" rtl="0" algn="l">
                        <a:lnSpc>
                          <a:spcPct val="100000"/>
                        </a:lnSpc>
                        <a:spcBef>
                          <a:spcPts val="0"/>
                        </a:spcBef>
                        <a:spcAft>
                          <a:spcPts val="0"/>
                        </a:spcAft>
                        <a:buNone/>
                      </a:pPr>
                      <a:r>
                        <a:t/>
                      </a:r>
                      <a:endParaRPr b="1" sz="1800" u="none" cap="none" strike="noStrike">
                        <a:solidFill>
                          <a:srgbClr val="000646"/>
                        </a:solidFill>
                      </a:endParaRPr>
                    </a:p>
                  </a:txBody>
                  <a:tcPr marT="108000" marB="45725" marR="91450" marL="108000">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sz="1200" u="none" cap="none" strike="noStrike"/>
                    </a:p>
                  </a:txBody>
                  <a:tcPr marT="108000" marB="45725" marR="91450" marL="108000">
                    <a:lnL cap="flat" cmpd="sng" w="76200">
                      <a:solidFill>
                        <a:srgbClr val="F1F1F1"/>
                      </a:solidFill>
                      <a:prstDash val="solid"/>
                      <a:round/>
                      <a:headEnd len="sm" w="sm" type="none"/>
                      <a:tailEnd len="sm" w="sm" type="none"/>
                    </a:lnL>
                    <a:lnT cap="flat" cmpd="sng" w="76200">
                      <a:solidFill>
                        <a:srgbClr val="F1F1F1"/>
                      </a:solidFill>
                      <a:prstDash val="solid"/>
                      <a:round/>
                      <a:headEnd len="sm" w="sm" type="none"/>
                      <a:tailEnd len="sm" w="sm" type="none"/>
                    </a:lnT>
                    <a:lnB cap="flat" cmpd="sng" w="76200">
                      <a:solidFill>
                        <a:srgbClr val="F1F1F1"/>
                      </a:solidFill>
                      <a:prstDash val="solid"/>
                      <a:round/>
                      <a:headEnd len="sm" w="sm" type="none"/>
                      <a:tailEnd len="sm" w="sm" type="none"/>
                    </a:lnB>
                    <a:solidFill>
                      <a:schemeClr val="lt1"/>
                    </a:solidFill>
                  </a:tcPr>
                </a:tc>
              </a:tr>
              <a:tr h="1171425">
                <a:tc>
                  <a:txBody>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65738E"/>
                          </a:solidFill>
                          <a:latin typeface="Work Sans"/>
                          <a:ea typeface="Work Sans"/>
                          <a:cs typeface="Work Sans"/>
                          <a:sym typeface="Work Sans"/>
                        </a:rPr>
                        <a:t>Concurrent </a:t>
                      </a:r>
                      <a:r>
                        <a:rPr b="1" lang="en-GB" sz="1800" u="none" cap="none" strike="noStrike">
                          <a:solidFill>
                            <a:srgbClr val="65738E"/>
                          </a:solidFill>
                          <a:latin typeface="Work Sans"/>
                          <a:ea typeface="Work Sans"/>
                          <a:cs typeface="Work Sans"/>
                          <a:sym typeface="Work Sans"/>
                        </a:rPr>
                        <a:t>C</a:t>
                      </a:r>
                      <a:endParaRPr/>
                    </a:p>
                    <a:p>
                      <a:pPr indent="0" lvl="0" marL="0" marR="0" rtl="0" algn="l">
                        <a:lnSpc>
                          <a:spcPct val="100000"/>
                        </a:lnSpc>
                        <a:spcBef>
                          <a:spcPts val="0"/>
                        </a:spcBef>
                        <a:spcAft>
                          <a:spcPts val="0"/>
                        </a:spcAft>
                        <a:buNone/>
                      </a:pPr>
                      <a:r>
                        <a:t/>
                      </a:r>
                      <a:endParaRPr b="1" sz="1800" u="none" cap="none" strike="noStrike">
                        <a:solidFill>
                          <a:srgbClr val="000646"/>
                        </a:solidFill>
                      </a:endParaRPr>
                    </a:p>
                  </a:txBody>
                  <a:tcPr marT="108000" marB="45725" marR="91450" marL="108000">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None/>
                      </a:pPr>
                      <a:r>
                        <a:t/>
                      </a:r>
                      <a:endParaRPr sz="1600" u="none" cap="none" strike="noStrike"/>
                    </a:p>
                  </a:txBody>
                  <a:tcPr marT="108000" marB="45725" marR="91450" marL="108000">
                    <a:lnL cap="flat" cmpd="sng" w="76200">
                      <a:solidFill>
                        <a:srgbClr val="F1F1F1"/>
                      </a:solidFill>
                      <a:prstDash val="solid"/>
                      <a:round/>
                      <a:headEnd len="sm" w="sm" type="none"/>
                      <a:tailEnd len="sm" w="sm" type="none"/>
                    </a:lnL>
                    <a:lnR cap="flat" cmpd="sng" w="76200">
                      <a:solidFill>
                        <a:srgbClr val="F1F1F1"/>
                      </a:solidFill>
                      <a:prstDash val="solid"/>
                      <a:round/>
                      <a:headEnd len="sm" w="sm" type="none"/>
                      <a:tailEnd len="sm" w="sm" type="none"/>
                    </a:lnR>
                    <a:lnT cap="flat" cmpd="sng" w="76200">
                      <a:solidFill>
                        <a:srgbClr val="F1F1F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None/>
                      </a:pPr>
                      <a:r>
                        <a:t/>
                      </a:r>
                      <a:endParaRPr sz="1200" u="none" cap="none" strike="noStrike"/>
                    </a:p>
                  </a:txBody>
                  <a:tcPr marT="108000" marB="45725" marR="91450" marL="108000">
                    <a:lnL cap="flat" cmpd="sng" w="76200">
                      <a:solidFill>
                        <a:srgbClr val="F1F1F1"/>
                      </a:solidFill>
                      <a:prstDash val="solid"/>
                      <a:round/>
                      <a:headEnd len="sm" w="sm" type="none"/>
                      <a:tailEnd len="sm" w="sm" type="none"/>
                    </a:lnL>
                    <a:lnT cap="flat" cmpd="sng" w="76200">
                      <a:solidFill>
                        <a:srgbClr val="F1F1F1"/>
                      </a:solidFill>
                      <a:prstDash val="solid"/>
                      <a:round/>
                      <a:headEnd len="sm" w="sm" type="none"/>
                      <a:tailEnd len="sm" w="sm" type="none"/>
                    </a:lnT>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edLegals">
  <a:themeElements>
    <a:clrScheme name="SeedLegals">
      <a:dk1>
        <a:srgbClr val="000646"/>
      </a:dk1>
      <a:lt1>
        <a:srgbClr val="FFFFFF"/>
      </a:lt1>
      <a:dk2>
        <a:srgbClr val="F8F9FE"/>
      </a:dk2>
      <a:lt2>
        <a:srgbClr val="FFFFFF"/>
      </a:lt2>
      <a:accent1>
        <a:srgbClr val="BBFEEC"/>
      </a:accent1>
      <a:accent2>
        <a:srgbClr val="6062FF"/>
      </a:accent2>
      <a:accent3>
        <a:srgbClr val="23E580"/>
      </a:accent3>
      <a:accent4>
        <a:srgbClr val="FADE19"/>
      </a:accent4>
      <a:accent5>
        <a:srgbClr val="CFE2FF"/>
      </a:accent5>
      <a:accent6>
        <a:srgbClr val="04DCA2"/>
      </a:accent6>
      <a:hlink>
        <a:srgbClr val="5195FF"/>
      </a:hlink>
      <a:folHlink>
        <a:srgbClr val="8588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